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8" r:id="rId3"/>
  </p:sldMasterIdLst>
  <p:notesMasterIdLst>
    <p:notesMasterId r:id="rId5"/>
  </p:notesMasterIdLst>
  <p:handoutMasterIdLst>
    <p:handoutMasterId r:id="rId34"/>
  </p:handoutMasterIdLst>
  <p:sldIdLst>
    <p:sldId id="297" r:id="rId4"/>
    <p:sldId id="366" r:id="rId6"/>
    <p:sldId id="326" r:id="rId7"/>
    <p:sldId id="368" r:id="rId8"/>
    <p:sldId id="367" r:id="rId9"/>
    <p:sldId id="327" r:id="rId10"/>
    <p:sldId id="369" r:id="rId11"/>
    <p:sldId id="349" r:id="rId12"/>
    <p:sldId id="348" r:id="rId13"/>
    <p:sldId id="346" r:id="rId14"/>
    <p:sldId id="356" r:id="rId15"/>
    <p:sldId id="358" r:id="rId16"/>
    <p:sldId id="347" r:id="rId17"/>
    <p:sldId id="345" r:id="rId18"/>
    <p:sldId id="344" r:id="rId19"/>
    <p:sldId id="350" r:id="rId20"/>
    <p:sldId id="351" r:id="rId21"/>
    <p:sldId id="394" r:id="rId22"/>
    <p:sldId id="353" r:id="rId23"/>
    <p:sldId id="359" r:id="rId24"/>
    <p:sldId id="360" r:id="rId25"/>
    <p:sldId id="371" r:id="rId26"/>
    <p:sldId id="395" r:id="rId27"/>
    <p:sldId id="396" r:id="rId28"/>
    <p:sldId id="362" r:id="rId29"/>
    <p:sldId id="364" r:id="rId30"/>
    <p:sldId id="363" r:id="rId31"/>
    <p:sldId id="365" r:id="rId32"/>
    <p:sldId id="312" r:id="rId33"/>
  </p:sldIdLst>
  <p:sldSz cx="9144000" cy="5143500"/>
  <p:notesSz cx="6858000" cy="9144000"/>
  <p:custDataLst>
    <p:tags r:id="rId39"/>
  </p:custDataLst>
  <p:defaultTextStyle>
    <a:defPPr>
      <a:defRPr lang="en-US"/>
    </a:defPPr>
    <a:lvl1pPr marL="0" lvl="0" indent="0" algn="l" defTabSz="457200" rtl="0" eaLnBrk="1" fontAlgn="base" latinLnBrk="0" hangingPunct="1">
      <a:lnSpc>
        <a:spcPct val="100000"/>
      </a:lnSpc>
      <a:spcBef>
        <a:spcPct val="0"/>
      </a:spcBef>
      <a:spcAft>
        <a:spcPct val="0"/>
      </a:spcAft>
      <a:buNone/>
      <a:defRPr kern="1200">
        <a:solidFill>
          <a:schemeClr val="tx1"/>
        </a:solidFill>
        <a:latin typeface="印品黑体" charset="0"/>
        <a:ea typeface="+mn-ea"/>
        <a:cs typeface="+mn-cs"/>
      </a:defRPr>
    </a:lvl1pPr>
    <a:lvl2pPr marL="457200" lvl="1" indent="0" algn="l" defTabSz="457200" rtl="0" eaLnBrk="1" fontAlgn="base" latinLnBrk="0" hangingPunct="1">
      <a:lnSpc>
        <a:spcPct val="100000"/>
      </a:lnSpc>
      <a:spcBef>
        <a:spcPct val="0"/>
      </a:spcBef>
      <a:spcAft>
        <a:spcPct val="0"/>
      </a:spcAft>
      <a:buNone/>
      <a:defRPr kern="1200">
        <a:solidFill>
          <a:schemeClr val="tx1"/>
        </a:solidFill>
        <a:latin typeface="印品黑体" charset="0"/>
        <a:ea typeface="+mn-ea"/>
        <a:cs typeface="+mn-cs"/>
      </a:defRPr>
    </a:lvl2pPr>
    <a:lvl3pPr marL="914400" lvl="2" indent="0" algn="l" defTabSz="457200" rtl="0" eaLnBrk="1" fontAlgn="base" latinLnBrk="0" hangingPunct="1">
      <a:lnSpc>
        <a:spcPct val="100000"/>
      </a:lnSpc>
      <a:spcBef>
        <a:spcPct val="0"/>
      </a:spcBef>
      <a:spcAft>
        <a:spcPct val="0"/>
      </a:spcAft>
      <a:buNone/>
      <a:defRPr kern="1200">
        <a:solidFill>
          <a:schemeClr val="tx1"/>
        </a:solidFill>
        <a:latin typeface="印品黑体" charset="0"/>
        <a:ea typeface="+mn-ea"/>
        <a:cs typeface="+mn-cs"/>
      </a:defRPr>
    </a:lvl3pPr>
    <a:lvl4pPr marL="1371600" lvl="3" indent="0" algn="l" defTabSz="457200" rtl="0" eaLnBrk="1" fontAlgn="base" latinLnBrk="0" hangingPunct="1">
      <a:lnSpc>
        <a:spcPct val="100000"/>
      </a:lnSpc>
      <a:spcBef>
        <a:spcPct val="0"/>
      </a:spcBef>
      <a:spcAft>
        <a:spcPct val="0"/>
      </a:spcAft>
      <a:buNone/>
      <a:defRPr kern="1200">
        <a:solidFill>
          <a:schemeClr val="tx1"/>
        </a:solidFill>
        <a:latin typeface="印品黑体" charset="0"/>
        <a:ea typeface="+mn-ea"/>
        <a:cs typeface="+mn-cs"/>
      </a:defRPr>
    </a:lvl4pPr>
    <a:lvl5pPr marL="1828800" lvl="4" indent="0" algn="l" defTabSz="457200" rtl="0" eaLnBrk="1" fontAlgn="base" latinLnBrk="0" hangingPunct="1">
      <a:lnSpc>
        <a:spcPct val="100000"/>
      </a:lnSpc>
      <a:spcBef>
        <a:spcPct val="0"/>
      </a:spcBef>
      <a:spcAft>
        <a:spcPct val="0"/>
      </a:spcAft>
      <a:buNone/>
      <a:defRPr kern="1200">
        <a:solidFill>
          <a:schemeClr val="tx1"/>
        </a:solidFill>
        <a:latin typeface="印品黑体" charset="0"/>
        <a:ea typeface="+mn-ea"/>
        <a:cs typeface="+mn-cs"/>
      </a:defRPr>
    </a:lvl5pPr>
    <a:lvl6pPr marL="2286000" lvl="5" indent="0" algn="l" defTabSz="457200" rtl="0" eaLnBrk="1" fontAlgn="base" latinLnBrk="0" hangingPunct="1">
      <a:lnSpc>
        <a:spcPct val="100000"/>
      </a:lnSpc>
      <a:spcBef>
        <a:spcPct val="0"/>
      </a:spcBef>
      <a:spcAft>
        <a:spcPct val="0"/>
      </a:spcAft>
      <a:buNone/>
      <a:defRPr kern="1200">
        <a:solidFill>
          <a:schemeClr val="tx1"/>
        </a:solidFill>
        <a:latin typeface="印品黑体" charset="0"/>
        <a:ea typeface="+mn-ea"/>
        <a:cs typeface="+mn-cs"/>
      </a:defRPr>
    </a:lvl6pPr>
    <a:lvl7pPr marL="2743200" lvl="6" indent="0" algn="l" defTabSz="457200" rtl="0" eaLnBrk="1" fontAlgn="base" latinLnBrk="0" hangingPunct="1">
      <a:lnSpc>
        <a:spcPct val="100000"/>
      </a:lnSpc>
      <a:spcBef>
        <a:spcPct val="0"/>
      </a:spcBef>
      <a:spcAft>
        <a:spcPct val="0"/>
      </a:spcAft>
      <a:buNone/>
      <a:defRPr kern="1200">
        <a:solidFill>
          <a:schemeClr val="tx1"/>
        </a:solidFill>
        <a:latin typeface="印品黑体" charset="0"/>
        <a:ea typeface="+mn-ea"/>
        <a:cs typeface="+mn-cs"/>
      </a:defRPr>
    </a:lvl7pPr>
    <a:lvl8pPr marL="3200400" lvl="7" indent="0" algn="l" defTabSz="457200" rtl="0" eaLnBrk="1" fontAlgn="base" latinLnBrk="0" hangingPunct="1">
      <a:lnSpc>
        <a:spcPct val="100000"/>
      </a:lnSpc>
      <a:spcBef>
        <a:spcPct val="0"/>
      </a:spcBef>
      <a:spcAft>
        <a:spcPct val="0"/>
      </a:spcAft>
      <a:buNone/>
      <a:defRPr kern="1200">
        <a:solidFill>
          <a:schemeClr val="tx1"/>
        </a:solidFill>
        <a:latin typeface="印品黑体" charset="0"/>
        <a:ea typeface="+mn-ea"/>
        <a:cs typeface="+mn-cs"/>
      </a:defRPr>
    </a:lvl8pPr>
    <a:lvl9pPr marL="3657600" lvl="8" indent="0" algn="l" defTabSz="457200" rtl="0" eaLnBrk="1" fontAlgn="base" latinLnBrk="0" hangingPunct="1">
      <a:lnSpc>
        <a:spcPct val="100000"/>
      </a:lnSpc>
      <a:spcBef>
        <a:spcPct val="0"/>
      </a:spcBef>
      <a:spcAft>
        <a:spcPct val="0"/>
      </a:spcAft>
      <a:buNone/>
      <a:defRPr kern="1200">
        <a:solidFill>
          <a:schemeClr val="tx1"/>
        </a:solidFill>
        <a:latin typeface="印品黑体" charset="0"/>
        <a:ea typeface="+mn-ea"/>
        <a:cs typeface="+mn-cs"/>
      </a:defRPr>
    </a:lvl9pPr>
  </p:defaultTextStyle>
  <p:extLst>
    <p:ext uri="{EFAFB233-063F-42B5-8137-9DF3F51BA10A}">
      <p15:sldGuideLst xmlns:p15="http://schemas.microsoft.com/office/powerpoint/2012/main">
        <p15:guide id="1" orient="horz" pos="1559" userDrawn="1">
          <p15:clr>
            <a:srgbClr val="A4A3A4"/>
          </p15:clr>
        </p15:guide>
        <p15:guide id="2" pos="1248" userDrawn="1">
          <p15:clr>
            <a:srgbClr val="A4A3A4"/>
          </p15:clr>
        </p15:guide>
        <p15:guide id="3" pos="28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o" initials="l"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6B6FF"/>
    <a:srgbClr val="88B7FF"/>
    <a:srgbClr val="E0E9F8"/>
    <a:srgbClr val="E7F1FD"/>
    <a:srgbClr val="82A5FD"/>
    <a:srgbClr val="2727EC"/>
    <a:srgbClr val="7C8090"/>
    <a:srgbClr val="7397FB"/>
    <a:srgbClr val="7B9AFB"/>
    <a:srgbClr val="A2AA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39070"/>
    <p:restoredTop sz="94660"/>
  </p:normalViewPr>
  <p:slideViewPr>
    <p:cSldViewPr snapToGrid="0" showGuides="1">
      <p:cViewPr varScale="1">
        <p:scale>
          <a:sx n="65" d="100"/>
          <a:sy n="65" d="100"/>
        </p:scale>
        <p:origin x="72" y="606"/>
      </p:cViewPr>
      <p:guideLst>
        <p:guide orient="horz" pos="1559"/>
        <p:guide pos="1248"/>
        <p:guide pos="2842"/>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tags" Target="tags/tag74.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uo\Desktop\&#26032;&#24314;%20Microsoft%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lang="zh-CN" sz="1800" b="1" i="0" u="none" strike="noStrike" kern="1200" cap="all" spc="150" baseline="0">
                <a:solidFill>
                  <a:schemeClr val="tx1">
                    <a:lumMod val="50000"/>
                    <a:lumOff val="50000"/>
                  </a:schemeClr>
                </a:solidFill>
                <a:latin typeface="+mn-lt"/>
                <a:ea typeface="+mn-ea"/>
                <a:cs typeface="+mn-cs"/>
              </a:defRPr>
            </a:pPr>
            <a:r>
              <a:rPr lang="en-US" altLang="zh-CN" sz="1200" dirty="0">
                <a:solidFill>
                  <a:srgbClr val="FF0000"/>
                </a:solidFill>
              </a:rPr>
              <a:t>5</a:t>
            </a:r>
            <a:r>
              <a:rPr lang="zh-CN" altLang="en-US" sz="1200" dirty="0">
                <a:solidFill>
                  <a:srgbClr val="FF0000"/>
                </a:solidFill>
              </a:rPr>
              <a:t>年增长</a:t>
            </a:r>
            <a:r>
              <a:rPr lang="en-US" sz="1200" dirty="0">
                <a:solidFill>
                  <a:srgbClr val="FF0000"/>
                </a:solidFill>
              </a:rPr>
              <a:t>21.</a:t>
            </a:r>
            <a:r>
              <a:rPr lang="en-US" altLang="zh-CN" sz="1200" dirty="0">
                <a:solidFill>
                  <a:srgbClr val="FF0000"/>
                </a:solidFill>
              </a:rPr>
              <a:t>8</a:t>
            </a:r>
            <a:r>
              <a:rPr lang="zh-CN" sz="1200" dirty="0">
                <a:solidFill>
                  <a:srgbClr val="FF0000"/>
                </a:solidFill>
              </a:rPr>
              <a:t>倍</a:t>
            </a:r>
            <a:endParaRPr lang="zh-CN" sz="1200" dirty="0">
              <a:solidFill>
                <a:srgbClr val="FF0000"/>
              </a:solidFill>
            </a:endParaRPr>
          </a:p>
        </c:rich>
      </c:tx>
      <c:layout>
        <c:manualLayout>
          <c:xMode val="edge"/>
          <c:yMode val="edge"/>
          <c:x val="0.174594627441095"/>
          <c:y val="0.0525939988236784"/>
        </c:manualLayout>
      </c:layout>
      <c:overlay val="0"/>
      <c:spPr>
        <a:noFill/>
        <a:ln>
          <a:noFill/>
        </a:ln>
        <a:effectLst/>
      </c:spPr>
    </c:title>
    <c:autoTitleDeleted val="0"/>
    <c:plotArea>
      <c:layout>
        <c:manualLayout>
          <c:layoutTarget val="inner"/>
          <c:xMode val="edge"/>
          <c:yMode val="edge"/>
          <c:x val="0.0919142607174103"/>
          <c:y val="0.180393700787402"/>
          <c:w val="0.840609513312272"/>
          <c:h val="0.70665135608049"/>
        </c:manualLayout>
      </c:layout>
      <c:barChart>
        <c:barDir val="col"/>
        <c:grouping val="clustered"/>
        <c:varyColors val="0"/>
        <c:ser>
          <c:idx val="0"/>
          <c:order val="0"/>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dLbls>
            <c:dLbl>
              <c:idx val="0"/>
              <c:layout/>
              <c:tx>
                <c:rich>
                  <a:bodyPr rot="0" spcFirstLastPara="1" vertOverflow="ellipsis" vert="horz" wrap="square" lIns="38100" tIns="19050" rIns="38100" bIns="19050" anchor="ctr" anchorCtr="1"/>
                  <a:lstStyle/>
                  <a:p>
                    <a:fld id="{4b236efd-adbb-4325-a70c-50388f021aa2}" type="VALUE">
                      <a:t>[VALUE]</a:t>
                    </a:fld>
                  </a:p>
                </c:rich>
              </c:tx>
              <c:dLblPos val="outEnd"/>
              <c:showLegendKey val="0"/>
              <c:showVal val="1"/>
              <c:showCatName val="0"/>
              <c:showSerName val="0"/>
              <c:showPercent val="0"/>
              <c:showBubbleSize val="0"/>
              <c:extLst>
                <c:ext xmlns:c15="http://schemas.microsoft.com/office/drawing/2012/chart" uri="{CE6537A1-D6FC-4f65-9D91-7224C49458BB}">
                  <c15:layout>
                    <c:manualLayout>
                      <c:w val="0.404584405512742"/>
                      <c:h val="0.115601832092602"/>
                    </c:manualLayout>
                  </c15:layout>
                </c:ext>
              </c:extLst>
            </c:dLbl>
            <c:dLbl>
              <c:idx val="1"/>
              <c:layout/>
              <c:tx>
                <c:rich>
                  <a:bodyPr rot="0" spcFirstLastPara="1" vertOverflow="ellipsis" vert="horz" wrap="square" lIns="38100" tIns="19050" rIns="38100" bIns="19050" anchor="ctr" anchorCtr="1"/>
                  <a:lstStyle/>
                  <a:p>
                    <a:fld id="{a43a9aee-cff7-4bb4-86cf-31bd8af480f6}" type="VALUE">
                      <a:t>[VALUE]</a:t>
                    </a:fld>
                  </a:p>
                </c:rich>
              </c:tx>
              <c:dLblPos val="outEnd"/>
              <c:showLegendKey val="0"/>
              <c:showVal val="1"/>
              <c:showCatName val="0"/>
              <c:showSerName val="0"/>
              <c:showPercent val="0"/>
              <c:showBubbleSize val="0"/>
              <c:extLst>
                <c:ext xmlns:c15="http://schemas.microsoft.com/office/drawing/2012/chart" uri="{CE6537A1-D6FC-4f65-9D91-7224C49458BB}">
                  <c15:layout>
                    <c:manualLayout>
                      <c:w val="0.383877630461948"/>
                      <c:h val="0.115601832092602"/>
                    </c:manualLayout>
                  </c15:layout>
                </c:ext>
              </c:extLst>
            </c:dLbl>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Sheet1!$A$1:$A$2</c:f>
              <c:strCache>
                <c:ptCount val="2"/>
                <c:pt idx="0">
                  <c:v>2018年</c:v>
                </c:pt>
                <c:pt idx="1">
                  <c:v>2023年</c:v>
                </c:pt>
              </c:strCache>
            </c:strRef>
          </c:cat>
          <c:val>
            <c:numRef>
              <c:f>Sheet1!$B$1:$B$2</c:f>
              <c:numCache>
                <c:formatCode>General</c:formatCode>
                <c:ptCount val="2"/>
                <c:pt idx="0">
                  <c:v>61.36</c:v>
                </c:pt>
                <c:pt idx="1">
                  <c:v>1338.8</c:v>
                </c:pt>
              </c:numCache>
            </c:numRef>
          </c:val>
        </c:ser>
        <c:dLbls>
          <c:showLegendKey val="0"/>
          <c:showVal val="1"/>
          <c:showCatName val="0"/>
          <c:showSerName val="0"/>
          <c:showPercent val="0"/>
          <c:showBubbleSize val="0"/>
        </c:dLbls>
        <c:gapWidth val="164"/>
        <c:overlap val="-22"/>
        <c:axId val="579014240"/>
        <c:axId val="579014960"/>
      </c:barChart>
      <c:catAx>
        <c:axId val="57901424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79014960"/>
        <c:crosses val="autoZero"/>
        <c:auto val="1"/>
        <c:lblAlgn val="ctr"/>
        <c:lblOffset val="100"/>
        <c:noMultiLvlLbl val="0"/>
      </c:catAx>
      <c:valAx>
        <c:axId val="57901496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79014240"/>
        <c:crosses val="autoZero"/>
        <c:crossBetween val="between"/>
      </c:valAx>
      <c:spPr>
        <a:noFill/>
        <a:ln>
          <a:noFill/>
        </a:ln>
        <a:effectLst/>
      </c:spPr>
    </c:plotArea>
    <c:plotVisOnly val="1"/>
    <c:dispBlanksAs val="gap"/>
    <c:showDLblsOverMax val="0"/>
  </c:chart>
  <c:spPr>
    <a:solidFill>
      <a:schemeClr val="accent3">
        <a:lumMod val="20000"/>
        <a:lumOff val="80000"/>
      </a:schemeClr>
    </a:solid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0F9B84EA-7D68-4D60-9CB1-D50884785D1C}"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8D4E0FC9-F1F8-4FAE-9988-3BA365CFD46F}"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D2A48B96-639E-45A3-A0BA-2464DFDB1FAA}" type="datetimeFigureOut">
              <a:rPr lang="zh-CN" altLang="en-US" strike="noStrike" noProof="1" smtClean="0">
                <a:latin typeface="+mn-lt"/>
                <a:ea typeface="+mn-ea"/>
                <a:cs typeface="+mn-cs"/>
              </a:rPr>
            </a:fld>
            <a:endParaRPr lang="zh-CN" altLang="en-US" strike="noStrike" noProof="1"/>
          </a:p>
        </p:txBody>
      </p:sp>
      <p:sp>
        <p:nvSpPr>
          <p:cNvPr id="10244"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0245"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A6837353-30EB-4A48-80EB-173D804AEFBD}"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noChangeAspect="1"/>
          </p:cNvSpPr>
          <p:nvPr>
            <p:ph type="sldImg"/>
          </p:nvPr>
        </p:nvSpPr>
        <p:spPr>
          <a:ln/>
        </p:spPr>
      </p:sp>
      <p:sp>
        <p:nvSpPr>
          <p:cNvPr id="12290" name="文本占位符 2"/>
          <p:cNvSpPr>
            <a:spLocks noGrp="1"/>
          </p:cNvSpPr>
          <p:nvPr>
            <p:ph type="body"/>
          </p:nvPr>
        </p:nvSpPr>
        <p:spPr>
          <a:ln/>
        </p:spPr>
        <p:txBody>
          <a:bodyPr lIns="91440" tIns="45720" rIns="91440" bIns="45720" anchor="t" anchorCtr="0"/>
          <a:p>
            <a:pPr lvl="0"/>
            <a:r>
              <a:rPr lang="zh-CN" altLang="en-US">
                <a:ea typeface="宋体" panose="02010600030101010101" pitchFamily="2" charset="-122"/>
              </a:rPr>
              <a:t>第一PPT，www.1ppt.com</a:t>
            </a:r>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幻灯片图像占位符 1"/>
          <p:cNvSpPr>
            <a:spLocks noGrp="1" noRot="1" noChangeAspect="1"/>
          </p:cNvSpPr>
          <p:nvPr>
            <p:ph type="sldImg"/>
          </p:nvPr>
        </p:nvSpPr>
        <p:spPr>
          <a:ln/>
        </p:spPr>
      </p:sp>
      <p:sp>
        <p:nvSpPr>
          <p:cNvPr id="36866" name="文本占位符 2"/>
          <p:cNvSpPr>
            <a:spLocks noGrp="1"/>
          </p:cNvSpPr>
          <p:nvPr>
            <p:ph type="body"/>
          </p:nvPr>
        </p:nvSpPr>
        <p:spPr>
          <a:ln/>
        </p:spPr>
        <p:txBody>
          <a:bodyPr lIns="91440" tIns="45720" rIns="91440" bIns="45720" anchor="t" anchorCtr="0"/>
          <a:p>
            <a:pPr lvl="0"/>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p:cNvSpPr>
          <p:nvPr>
            <p:ph type="sldImg"/>
          </p:nvPr>
        </p:nvSpPr>
        <p:spPr>
          <a:ln/>
        </p:spPr>
      </p:sp>
      <p:sp>
        <p:nvSpPr>
          <p:cNvPr id="43010" name="文本占位符 2"/>
          <p:cNvSpPr>
            <a:spLocks noGrp="1"/>
          </p:cNvSpPr>
          <p:nvPr>
            <p:ph type="body"/>
          </p:nvPr>
        </p:nvSpPr>
        <p:spPr>
          <a:ln/>
        </p:spPr>
        <p:txBody>
          <a:bodyPr lIns="91440" tIns="45720" rIns="91440" bIns="45720" anchor="t" anchorCtr="0"/>
          <a:p>
            <a:pPr lvl="0"/>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E7F1FD"/>
        </a:solidFill>
        <a:effectLst/>
      </p:bgPr>
    </p:bg>
    <p:spTree>
      <p:nvGrpSpPr>
        <p:cNvPr id="1" name=""/>
        <p:cNvGrpSpPr/>
        <p:nvPr/>
      </p:nvGrpSpPr>
      <p:grpSpPr>
        <a:xfrm>
          <a:off x="0" y="0"/>
          <a:ext cx="0" cy="0"/>
          <a:chOff x="0" y="0"/>
          <a:chExt cx="0" cy="0"/>
        </a:xfrm>
      </p:grpSpPr>
      <p:pic>
        <p:nvPicPr>
          <p:cNvPr id="3075" name="图片 1"/>
          <p:cNvPicPr>
            <a:picLocks noChangeAspect="1"/>
          </p:cNvPicPr>
          <p:nvPr userDrawn="1"/>
        </p:nvPicPr>
        <p:blipFill>
          <a:blip r:embed="rId2"/>
          <a:stretch>
            <a:fillRect/>
          </a:stretch>
        </p:blipFill>
        <p:spPr>
          <a:xfrm>
            <a:off x="-39687" y="0"/>
            <a:ext cx="9251950" cy="5165725"/>
          </a:xfrm>
          <a:prstGeom prst="rect">
            <a:avLst/>
          </a:prstGeom>
          <a:noFill/>
          <a:ln w="9525">
            <a:noFill/>
          </a:ln>
        </p:spPr>
      </p:pic>
      <p:sp>
        <p:nvSpPr>
          <p:cNvPr id="2" name="日期占位符 1"/>
          <p:cNvSpPr>
            <a:spLocks noGrp="1"/>
          </p:cNvSpPr>
          <p:nvPr>
            <p:ph type="dt" sz="half" idx="10"/>
          </p:nvPr>
        </p:nvSpPr>
        <p:spPr>
          <a:xfrm>
            <a:off x="628650" y="4767263"/>
            <a:ext cx="2057400" cy="274638"/>
          </a:xfrm>
          <a:prstGeom prst="rect">
            <a:avLst/>
          </a:prstGeom>
        </p:spPr>
        <p:txBody>
          <a:bodyPr vert="horz" lIns="91440" tIns="45720" rIns="91440" bIns="45720" rtlCol="0" anchor="ctr"/>
          <a:p>
            <a:pPr fontAlgn="auto"/>
            <a:endParaRPr lang="zh-CN" altLang="en-US" strike="noStrike" noProof="1"/>
          </a:p>
        </p:txBody>
      </p:sp>
      <p:sp>
        <p:nvSpPr>
          <p:cNvPr id="3" name="页脚占位符 2"/>
          <p:cNvSpPr>
            <a:spLocks noGrp="1"/>
          </p:cNvSpPr>
          <p:nvPr>
            <p:ph type="ftr" sz="quarter" idx="11"/>
          </p:nvPr>
        </p:nvSpPr>
        <p:spPr>
          <a:xfrm>
            <a:off x="3028950" y="4767263"/>
            <a:ext cx="3086100" cy="274638"/>
          </a:xfrm>
          <a:prstGeom prst="rect">
            <a:avLst/>
          </a:prstGeom>
        </p:spPr>
        <p:txBody>
          <a:bodyPr vert="horz" lIns="91440" tIns="45720" rIns="91440" bIns="45720" rtlCol="0" anchor="ctr"/>
          <a:p>
            <a:pPr fontAlgn="auto"/>
            <a:endParaRPr lang="zh-CN" altLang="en-US" strike="noStrike" noProof="1"/>
          </a:p>
        </p:txBody>
      </p:sp>
      <p:sp>
        <p:nvSpPr>
          <p:cNvPr id="4" name="灯片编号占位符 3"/>
          <p:cNvSpPr>
            <a:spLocks noGrp="1"/>
          </p:cNvSpPr>
          <p:nvPr>
            <p:ph type="sldNum" sz="quarter" idx="12"/>
          </p:nvPr>
        </p:nvSpPr>
        <p:spPr>
          <a:xfrm>
            <a:off x="6457950" y="4767263"/>
            <a:ext cx="2057400" cy="274638"/>
          </a:xfrm>
          <a:prstGeom prst="rect">
            <a:avLst/>
          </a:prstGeom>
        </p:spPr>
        <p:txBody>
          <a:bodyPr vert="horz" lIns="91440" tIns="45720" rIns="91440" bIns="45720" rtlCol="0" anchor="ct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9_自定义版式">
    <p:bg>
      <p:bgPr>
        <a:solidFill>
          <a:srgbClr val="E7F1FD"/>
        </a:solidFill>
        <a:effectLst/>
      </p:bgPr>
    </p:bg>
    <p:spTree>
      <p:nvGrpSpPr>
        <p:cNvPr id="1" name=""/>
        <p:cNvGrpSpPr/>
        <p:nvPr/>
      </p:nvGrpSpPr>
      <p:grpSpPr>
        <a:xfrm>
          <a:off x="0" y="0"/>
          <a:ext cx="0" cy="0"/>
          <a:chOff x="0" y="0"/>
          <a:chExt cx="0" cy="0"/>
        </a:xfrm>
      </p:grpSpPr>
      <p:sp>
        <p:nvSpPr>
          <p:cNvPr id="6" name="TextBox 5"/>
          <p:cNvSpPr txBox="1"/>
          <p:nvPr userDrawn="1"/>
        </p:nvSpPr>
        <p:spPr>
          <a:xfrm>
            <a:off x="453650" y="0"/>
            <a:ext cx="540060" cy="123109"/>
          </a:xfrm>
          <a:prstGeom prst="rect">
            <a:avLst/>
          </a:prstGeom>
          <a:noFill/>
        </p:spPr>
        <p:txBody>
          <a:bodyPr wrap="square" rtlCol="0">
            <a:spAutoFit/>
          </a:bodyPr>
          <a:lstStyle/>
          <a:p>
            <a:pPr fontAlgn="auto">
              <a:lnSpc>
                <a:spcPct val="200000"/>
              </a:lnSpc>
            </a:pPr>
            <a:r>
              <a:rPr lang="zh-CN" altLang="en-US" sz="100" strike="noStrike" noProof="1" dirty="0">
                <a:solidFill>
                  <a:schemeClr val="tx1">
                    <a:alpha val="0"/>
                  </a:schemeClr>
                </a:solidFill>
                <a:latin typeface="微软雅黑" panose="020B0503020204020204" pitchFamily="34" charset="-122"/>
                <a:ea typeface="微软雅黑" panose="020B0503020204020204" pitchFamily="34" charset="-122"/>
                <a:cs typeface="+mn-cs"/>
                <a:hlinkClick r:id="rId2"/>
              </a:rPr>
              <a:t>行业</a:t>
            </a:r>
            <a:r>
              <a:rPr lang="en-US" altLang="zh-CN" sz="100" strike="noStrike" noProof="1" dirty="0">
                <a:solidFill>
                  <a:schemeClr val="tx1">
                    <a:alpha val="0"/>
                  </a:schemeClr>
                </a:solidFill>
                <a:latin typeface="微软雅黑" panose="020B0503020204020204" pitchFamily="34" charset="-122"/>
                <a:ea typeface="微软雅黑" panose="020B0503020204020204" pitchFamily="34" charset="-122"/>
                <a:cs typeface="+mn-cs"/>
                <a:hlinkClick r:id="rId2"/>
              </a:rPr>
              <a:t>PPT</a:t>
            </a:r>
            <a:r>
              <a:rPr lang="zh-CN" altLang="en-US" sz="100" strike="noStrike" noProof="1" dirty="0">
                <a:solidFill>
                  <a:schemeClr val="tx1">
                    <a:alpha val="0"/>
                  </a:schemeClr>
                </a:solidFill>
                <a:latin typeface="微软雅黑" panose="020B0503020204020204" pitchFamily="34" charset="-122"/>
                <a:ea typeface="微软雅黑" panose="020B0503020204020204" pitchFamily="34" charset="-122"/>
                <a:cs typeface="+mn-cs"/>
                <a:hlinkClick r:id="rId2"/>
              </a:rPr>
              <a:t>模板</a:t>
            </a:r>
            <a:r>
              <a:rPr lang="en-US" altLang="zh-CN" sz="100" strike="noStrike" noProof="1" dirty="0">
                <a:solidFill>
                  <a:schemeClr val="tx1">
                    <a:alpha val="0"/>
                  </a:schemeClr>
                </a:solidFill>
                <a:latin typeface="微软雅黑" panose="020B0503020204020204" pitchFamily="34" charset="-122"/>
                <a:ea typeface="微软雅黑" panose="020B0503020204020204" pitchFamily="34" charset="-122"/>
                <a:cs typeface="+mn-cs"/>
              </a:rPr>
              <a:t>http://www.1ppt.com/hangye/</a:t>
            </a:r>
            <a:endParaRPr lang="en-US" altLang="zh-CN" sz="100" strike="noStrike" noProof="1" dirty="0">
              <a:solidFill>
                <a:schemeClr val="tx1">
                  <a:alpha val="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a:xfrm>
            <a:off x="628650" y="4767263"/>
            <a:ext cx="2057400" cy="274638"/>
          </a:xfrm>
          <a:prstGeom prst="rect">
            <a:avLst/>
          </a:prstGeom>
        </p:spPr>
        <p:txBody>
          <a:bodyPr vert="horz" lIns="91440" tIns="45720" rIns="91440" bIns="45720" rtlCol="0" anchor="ctr"/>
          <a:lstStyle/>
          <a:p>
            <a:pPr fontAlgn="auto"/>
            <a:endParaRPr lang="zh-CN" altLang="en-US" strike="noStrike" noProof="1"/>
          </a:p>
        </p:txBody>
      </p:sp>
      <p:sp>
        <p:nvSpPr>
          <p:cNvPr id="4" name="页脚占位符 3"/>
          <p:cNvSpPr>
            <a:spLocks noGrp="1"/>
          </p:cNvSpPr>
          <p:nvPr>
            <p:ph type="ftr" sz="quarter" idx="11"/>
          </p:nvPr>
        </p:nvSpPr>
        <p:spPr>
          <a:xfrm>
            <a:off x="3028950" y="4767263"/>
            <a:ext cx="3086100" cy="274638"/>
          </a:xfrm>
          <a:prstGeom prst="rect">
            <a:avLst/>
          </a:prstGeom>
        </p:spPr>
        <p:txBody>
          <a:bodyPr vert="horz" lIns="91440" tIns="45720" rIns="91440" bIns="45720" rtlCol="0" anchor="ctr"/>
          <a:lstStyle/>
          <a:p>
            <a:pPr fontAlgn="auto"/>
            <a:endParaRPr lang="zh-CN" altLang="en-US" strike="noStrike" noProof="1"/>
          </a:p>
        </p:txBody>
      </p:sp>
      <p:sp>
        <p:nvSpPr>
          <p:cNvPr id="5" name="灯片编号占位符 4"/>
          <p:cNvSpPr>
            <a:spLocks noGrp="1"/>
          </p:cNvSpPr>
          <p:nvPr>
            <p:ph type="sldNum" sz="quarter" idx="12"/>
          </p:nvPr>
        </p:nvSpPr>
        <p:spPr>
          <a:xfrm>
            <a:off x="6457950" y="4767263"/>
            <a:ext cx="2057400" cy="274638"/>
          </a:xfrm>
          <a:prstGeom prst="rect">
            <a:avLst/>
          </a:prstGeom>
        </p:spPr>
        <p:txBody>
          <a:bodyPr vert="horz" lIns="91440" tIns="45720" rIns="91440" bIns="45720" rtlCol="0" anchor="ctr"/>
          <a:lstStyle/>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标题和内容">
    <p:bg>
      <p:bgPr>
        <a:solidFill>
          <a:srgbClr val="E7F1FD"/>
        </a:solidFill>
        <a:effectLst/>
      </p:bgPr>
    </p:bg>
    <p:spTree>
      <p:nvGrpSpPr>
        <p:cNvPr id="1" name=""/>
        <p:cNvGrpSpPr/>
        <p:nvPr/>
      </p:nvGrpSpPr>
      <p:grpSpPr>
        <a:xfrm>
          <a:off x="0" y="0"/>
          <a:ext cx="0" cy="0"/>
          <a:chOff x="0" y="0"/>
          <a:chExt cx="0" cy="0"/>
        </a:xfrm>
      </p:grpSpPr>
      <p:sp>
        <p:nvSpPr>
          <p:cNvPr id="3" name="矩形 2"/>
          <p:cNvSpPr/>
          <p:nvPr userDrawn="1"/>
        </p:nvSpPr>
        <p:spPr>
          <a:xfrm>
            <a:off x="0" y="4892675"/>
            <a:ext cx="9144000" cy="250825"/>
          </a:xfrm>
          <a:prstGeom prst="rect">
            <a:avLst/>
          </a:prstGeom>
          <a:gradFill>
            <a:gsLst>
              <a:gs pos="0">
                <a:srgbClr val="7B9AFB"/>
              </a:gs>
              <a:gs pos="80000">
                <a:srgbClr val="7397F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5124" name="图片 4"/>
          <p:cNvPicPr>
            <a:picLocks noChangeAspect="1"/>
          </p:cNvPicPr>
          <p:nvPr userDrawn="1"/>
        </p:nvPicPr>
        <p:blipFill>
          <a:blip r:embed="rId2"/>
          <a:stretch>
            <a:fillRect/>
          </a:stretch>
        </p:blipFill>
        <p:spPr>
          <a:xfrm>
            <a:off x="2097088" y="1154113"/>
            <a:ext cx="2655887" cy="2403475"/>
          </a:xfrm>
          <a:prstGeom prst="rect">
            <a:avLst/>
          </a:prstGeom>
          <a:noFill/>
          <a:ln w="9525">
            <a:noFill/>
          </a:ln>
        </p:spPr>
      </p:pic>
      <p:pic>
        <p:nvPicPr>
          <p:cNvPr id="5125" name="图片 8"/>
          <p:cNvPicPr>
            <a:picLocks noChangeAspect="1"/>
          </p:cNvPicPr>
          <p:nvPr userDrawn="1"/>
        </p:nvPicPr>
        <p:blipFill>
          <a:blip r:embed="rId2"/>
          <a:stretch>
            <a:fillRect/>
          </a:stretch>
        </p:blipFill>
        <p:spPr>
          <a:xfrm>
            <a:off x="6591300" y="1154113"/>
            <a:ext cx="2655888" cy="2403475"/>
          </a:xfrm>
          <a:prstGeom prst="rect">
            <a:avLst/>
          </a:prstGeom>
          <a:noFill/>
          <a:ln w="9525">
            <a:noFill/>
          </a:ln>
        </p:spPr>
      </p:pic>
      <p:sp>
        <p:nvSpPr>
          <p:cNvPr id="4" name="图片占位符 2"/>
          <p:cNvSpPr>
            <a:spLocks noGrp="1"/>
          </p:cNvSpPr>
          <p:nvPr>
            <p:ph type="pic" sz="quarter" idx="10"/>
          </p:nvPr>
        </p:nvSpPr>
        <p:spPr>
          <a:xfrm>
            <a:off x="79078" y="1419658"/>
            <a:ext cx="2199265" cy="1641551"/>
          </a:xfrm>
        </p:spPr>
        <p:txBody>
          <a:bodyPr/>
          <a:lstStyle/>
          <a:p>
            <a:pPr fontAlgn="auto"/>
            <a:endParaRPr lang="zh-CN" altLang="en-US" strike="noStrike" noProof="1"/>
          </a:p>
        </p:txBody>
      </p:sp>
      <p:sp>
        <p:nvSpPr>
          <p:cNvPr id="8" name="图片占位符 2"/>
          <p:cNvSpPr>
            <a:spLocks noGrp="1"/>
          </p:cNvSpPr>
          <p:nvPr>
            <p:ph type="pic" sz="quarter" idx="11"/>
          </p:nvPr>
        </p:nvSpPr>
        <p:spPr>
          <a:xfrm>
            <a:off x="4572631" y="1419658"/>
            <a:ext cx="2199265" cy="1641551"/>
          </a:xfrm>
        </p:spPr>
        <p:txBody>
          <a:bodyPr/>
          <a:lstStyle/>
          <a:p>
            <a:pPr fontAlgn="auto"/>
            <a:endParaRPr lang="zh-CN" altLang="en-US" strike="noStrike" noProof="1"/>
          </a:p>
        </p:txBody>
      </p:sp>
      <p:sp>
        <p:nvSpPr>
          <p:cNvPr id="2" name="日期占位符 1"/>
          <p:cNvSpPr>
            <a:spLocks noGrp="1"/>
          </p:cNvSpPr>
          <p:nvPr>
            <p:ph type="dt" sz="half" idx="12"/>
          </p:nvPr>
        </p:nvSpPr>
        <p:spPr>
          <a:xfrm>
            <a:off x="628650" y="4767263"/>
            <a:ext cx="2057400" cy="274638"/>
          </a:xfrm>
          <a:prstGeom prst="rect">
            <a:avLst/>
          </a:prstGeom>
        </p:spPr>
        <p:txBody>
          <a:bodyPr vert="horz" lIns="91440" tIns="45720" rIns="91440" bIns="45720" rtlCol="0" anchor="ctr"/>
          <a:p>
            <a:pPr fontAlgn="auto"/>
            <a:endParaRPr lang="zh-CN" altLang="en-US" strike="noStrike" noProof="1"/>
          </a:p>
        </p:txBody>
      </p:sp>
      <p:sp>
        <p:nvSpPr>
          <p:cNvPr id="5" name="页脚占位符 4"/>
          <p:cNvSpPr>
            <a:spLocks noGrp="1"/>
          </p:cNvSpPr>
          <p:nvPr>
            <p:ph type="ftr" sz="quarter" idx="13"/>
          </p:nvPr>
        </p:nvSpPr>
        <p:spPr>
          <a:xfrm>
            <a:off x="3028950" y="4767263"/>
            <a:ext cx="3086100" cy="274638"/>
          </a:xfrm>
          <a:prstGeom prst="rect">
            <a:avLst/>
          </a:prstGeom>
        </p:spPr>
        <p:txBody>
          <a:bodyPr vert="horz" lIns="91440" tIns="45720" rIns="91440" bIns="45720" rtlCol="0" anchor="ctr"/>
          <a:p>
            <a:pPr fontAlgn="auto"/>
            <a:endParaRPr lang="zh-CN" altLang="en-US" strike="noStrike" noProof="1"/>
          </a:p>
        </p:txBody>
      </p:sp>
      <p:sp>
        <p:nvSpPr>
          <p:cNvPr id="6" name="灯片编号占位符 5"/>
          <p:cNvSpPr>
            <a:spLocks noGrp="1"/>
          </p:cNvSpPr>
          <p:nvPr>
            <p:ph type="sldNum" sz="quarter" idx="14"/>
          </p:nvPr>
        </p:nvSpPr>
        <p:spPr>
          <a:xfrm>
            <a:off x="6457950" y="4767263"/>
            <a:ext cx="2057400" cy="274638"/>
          </a:xfrm>
          <a:prstGeom prst="rect">
            <a:avLst/>
          </a:prstGeom>
        </p:spPr>
        <p:txBody>
          <a:bodyPr vert="horz" lIns="91440" tIns="45720" rIns="91440" bIns="45720" rtlCol="0" anchor="ct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标题和内容">
    <p:bg>
      <p:bgPr>
        <a:solidFill>
          <a:srgbClr val="E7F1FD"/>
        </a:solidFill>
        <a:effectLst/>
      </p:bgPr>
    </p:bg>
    <p:spTree>
      <p:nvGrpSpPr>
        <p:cNvPr id="1" name=""/>
        <p:cNvGrpSpPr/>
        <p:nvPr/>
      </p:nvGrpSpPr>
      <p:grpSpPr>
        <a:xfrm>
          <a:off x="0" y="0"/>
          <a:ext cx="0" cy="0"/>
          <a:chOff x="0" y="0"/>
          <a:chExt cx="0" cy="0"/>
        </a:xfrm>
      </p:grpSpPr>
      <p:sp>
        <p:nvSpPr>
          <p:cNvPr id="3" name="矩形 2"/>
          <p:cNvSpPr/>
          <p:nvPr userDrawn="1"/>
        </p:nvSpPr>
        <p:spPr>
          <a:xfrm>
            <a:off x="0" y="4892675"/>
            <a:ext cx="9144000" cy="250825"/>
          </a:xfrm>
          <a:prstGeom prst="rect">
            <a:avLst/>
          </a:prstGeom>
          <a:gradFill>
            <a:gsLst>
              <a:gs pos="0">
                <a:srgbClr val="7B9AFB"/>
              </a:gs>
              <a:gs pos="80000">
                <a:srgbClr val="7397F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图片占位符 2"/>
          <p:cNvSpPr>
            <a:spLocks noGrp="1"/>
          </p:cNvSpPr>
          <p:nvPr>
            <p:ph type="pic" sz="quarter" idx="10"/>
          </p:nvPr>
        </p:nvSpPr>
        <p:spPr>
          <a:xfrm>
            <a:off x="78285" y="1063197"/>
            <a:ext cx="8987430" cy="1865983"/>
          </a:xfrm>
        </p:spPr>
        <p:txBody>
          <a:bodyPr/>
          <a:lstStyle/>
          <a:p>
            <a:pPr fontAlgn="auto"/>
            <a:endParaRPr lang="zh-CN" altLang="en-US" strike="noStrike" noProof="1"/>
          </a:p>
        </p:txBody>
      </p:sp>
      <p:sp>
        <p:nvSpPr>
          <p:cNvPr id="2" name="日期占位符 1"/>
          <p:cNvSpPr>
            <a:spLocks noGrp="1"/>
          </p:cNvSpPr>
          <p:nvPr>
            <p:ph type="dt" sz="half" idx="11"/>
          </p:nvPr>
        </p:nvSpPr>
        <p:spPr>
          <a:xfrm>
            <a:off x="628650" y="4767263"/>
            <a:ext cx="2057400" cy="274638"/>
          </a:xfrm>
          <a:prstGeom prst="rect">
            <a:avLst/>
          </a:prstGeom>
        </p:spPr>
        <p:txBody>
          <a:bodyPr vert="horz" lIns="91440" tIns="45720" rIns="91440" bIns="45720" rtlCol="0" anchor="ctr"/>
          <a:p>
            <a:pPr fontAlgn="auto"/>
            <a:endParaRPr lang="zh-CN" altLang="en-US" strike="noStrike" noProof="1"/>
          </a:p>
        </p:txBody>
      </p:sp>
      <p:sp>
        <p:nvSpPr>
          <p:cNvPr id="5" name="页脚占位符 4"/>
          <p:cNvSpPr>
            <a:spLocks noGrp="1"/>
          </p:cNvSpPr>
          <p:nvPr>
            <p:ph type="ftr" sz="quarter" idx="12"/>
          </p:nvPr>
        </p:nvSpPr>
        <p:spPr>
          <a:xfrm>
            <a:off x="3028950" y="4767263"/>
            <a:ext cx="3086100" cy="274638"/>
          </a:xfrm>
          <a:prstGeom prst="rect">
            <a:avLst/>
          </a:prstGeom>
        </p:spPr>
        <p:txBody>
          <a:bodyPr vert="horz" lIns="91440" tIns="45720" rIns="91440" bIns="45720" rtlCol="0" anchor="ctr"/>
          <a:p>
            <a:pPr fontAlgn="auto"/>
            <a:endParaRPr lang="zh-CN" altLang="en-US" strike="noStrike" noProof="1"/>
          </a:p>
        </p:txBody>
      </p:sp>
      <p:sp>
        <p:nvSpPr>
          <p:cNvPr id="6" name="灯片编号占位符 5"/>
          <p:cNvSpPr>
            <a:spLocks noGrp="1"/>
          </p:cNvSpPr>
          <p:nvPr>
            <p:ph type="sldNum" sz="quarter" idx="13"/>
          </p:nvPr>
        </p:nvSpPr>
        <p:spPr>
          <a:xfrm>
            <a:off x="6457950" y="4767263"/>
            <a:ext cx="2057400" cy="274638"/>
          </a:xfrm>
          <a:prstGeom prst="rect">
            <a:avLst/>
          </a:prstGeom>
        </p:spPr>
        <p:txBody>
          <a:bodyPr vert="horz" lIns="91440" tIns="45720" rIns="91440" bIns="45720" rtlCol="0" anchor="ct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a:xfrm>
            <a:off x="457200" y="4767263"/>
            <a:ext cx="2133600" cy="274638"/>
          </a:xfrm>
          <a:prstGeom prst="rect">
            <a:avLst/>
          </a:prstGeom>
        </p:spPr>
        <p:txBody>
          <a:bodyPr/>
          <a:lstStyle/>
          <a:p>
            <a:pPr defTabSz="914400" fontAlgn="auto"/>
            <a:endParaRPr lang="zh-CN" altLang="en-US" strike="noStrike" noProof="1">
              <a:solidFill>
                <a:prstClr val="black"/>
              </a:solidFill>
            </a:endParaRPr>
          </a:p>
        </p:txBody>
      </p:sp>
      <p:sp>
        <p:nvSpPr>
          <p:cNvPr id="5" name="页脚占位符 4"/>
          <p:cNvSpPr>
            <a:spLocks noGrp="1"/>
          </p:cNvSpPr>
          <p:nvPr>
            <p:ph type="ftr" sz="quarter" idx="11"/>
          </p:nvPr>
        </p:nvSpPr>
        <p:spPr>
          <a:xfrm>
            <a:off x="3124200" y="4767263"/>
            <a:ext cx="2895600" cy="274638"/>
          </a:xfrm>
          <a:prstGeom prst="rect">
            <a:avLst/>
          </a:prstGeom>
        </p:spPr>
        <p:txBody>
          <a:bodyPr/>
          <a:lstStyle/>
          <a:p>
            <a:pPr defTabSz="914400" fontAlgn="auto"/>
            <a:endParaRPr lang="zh-CN" altLang="en-US" strike="noStrike" noProof="1">
              <a:solidFill>
                <a:prstClr val="black"/>
              </a:solidFill>
            </a:endParaRPr>
          </a:p>
        </p:txBody>
      </p:sp>
      <p:sp>
        <p:nvSpPr>
          <p:cNvPr id="6" name="灯片编号占位符 5"/>
          <p:cNvSpPr>
            <a:spLocks noGrp="1"/>
          </p:cNvSpPr>
          <p:nvPr>
            <p:ph type="sldNum" sz="quarter" idx="12"/>
          </p:nvPr>
        </p:nvSpPr>
        <p:spPr>
          <a:xfrm>
            <a:off x="6553200" y="4767263"/>
            <a:ext cx="2133600" cy="274638"/>
          </a:xfrm>
          <a:prstGeom prst="rect">
            <a:avLst/>
          </a:prstGeom>
        </p:spPr>
        <p:txBody>
          <a:bodyPr/>
          <a:lstStyle/>
          <a:p>
            <a:pPr defTabSz="914400" fontAlgn="auto"/>
            <a:fld id="{55ECCFAA-F4FB-487C-9F1E-C8836D0C3DC9}" type="slidenum">
              <a:rPr lang="zh-CN" altLang="en-US" strike="noStrike" noProof="1" smtClean="0">
                <a:solidFill>
                  <a:prstClr val="black"/>
                </a:solidFill>
                <a:latin typeface="+mn-lt"/>
                <a:ea typeface="+mn-ea"/>
                <a:cs typeface="+mn-cs"/>
              </a:rPr>
            </a:fld>
            <a:endParaRPr lang="zh-CN" altLang="en-US" strike="noStrike" noProof="1">
              <a:solidFill>
                <a:prstClr val="black"/>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a:xfrm>
            <a:off x="457200" y="4767263"/>
            <a:ext cx="2133600" cy="274638"/>
          </a:xfrm>
          <a:prstGeom prst="rect">
            <a:avLst/>
          </a:prstGeom>
        </p:spPr>
        <p:txBody>
          <a:bodyPr/>
          <a:lstStyle/>
          <a:p>
            <a:pPr defTabSz="914400" fontAlgn="auto"/>
            <a:endParaRPr lang="zh-CN" altLang="en-US" strike="noStrike" noProof="1">
              <a:solidFill>
                <a:prstClr val="black"/>
              </a:solidFill>
            </a:endParaRPr>
          </a:p>
        </p:txBody>
      </p:sp>
      <p:sp>
        <p:nvSpPr>
          <p:cNvPr id="5" name="页脚占位符 4"/>
          <p:cNvSpPr>
            <a:spLocks noGrp="1"/>
          </p:cNvSpPr>
          <p:nvPr>
            <p:ph type="ftr" sz="quarter" idx="11"/>
          </p:nvPr>
        </p:nvSpPr>
        <p:spPr>
          <a:xfrm>
            <a:off x="3124200" y="4767263"/>
            <a:ext cx="2895600" cy="274638"/>
          </a:xfrm>
          <a:prstGeom prst="rect">
            <a:avLst/>
          </a:prstGeom>
        </p:spPr>
        <p:txBody>
          <a:bodyPr/>
          <a:lstStyle/>
          <a:p>
            <a:pPr defTabSz="914400" fontAlgn="auto"/>
            <a:endParaRPr lang="zh-CN" altLang="en-US" strike="noStrike" noProof="1">
              <a:solidFill>
                <a:prstClr val="black"/>
              </a:solidFill>
            </a:endParaRPr>
          </a:p>
        </p:txBody>
      </p:sp>
      <p:sp>
        <p:nvSpPr>
          <p:cNvPr id="6" name="灯片编号占位符 5"/>
          <p:cNvSpPr>
            <a:spLocks noGrp="1"/>
          </p:cNvSpPr>
          <p:nvPr>
            <p:ph type="sldNum" sz="quarter" idx="12"/>
          </p:nvPr>
        </p:nvSpPr>
        <p:spPr>
          <a:xfrm>
            <a:off x="6553200" y="4767263"/>
            <a:ext cx="2133600" cy="274638"/>
          </a:xfrm>
          <a:prstGeom prst="rect">
            <a:avLst/>
          </a:prstGeom>
        </p:spPr>
        <p:txBody>
          <a:bodyPr/>
          <a:lstStyle/>
          <a:p>
            <a:pPr defTabSz="914400" fontAlgn="auto"/>
            <a:fld id="{55ECCFAA-F4FB-487C-9F1E-C8836D0C3DC9}" type="slidenum">
              <a:rPr lang="zh-CN" altLang="en-US" strike="noStrike" noProof="1" smtClean="0">
                <a:solidFill>
                  <a:prstClr val="black"/>
                </a:solidFill>
                <a:latin typeface="+mn-lt"/>
                <a:ea typeface="+mn-ea"/>
                <a:cs typeface="+mn-cs"/>
              </a:rPr>
            </a:fld>
            <a:endParaRPr lang="zh-CN" altLang="en-US" strike="noStrike" noProof="1">
              <a:solidFill>
                <a:prstClr val="black"/>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1" Type="http://schemas.openxmlformats.org/officeDocument/2006/relationships/theme" Target="../theme/theme1.xml"/><Relationship Id="rId60" Type="http://schemas.openxmlformats.org/officeDocument/2006/relationships/image" Target="../media/image3.png"/><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7F1FD"/>
        </a:solidFill>
        <a:effectLst/>
      </p:bgPr>
    </p:bg>
    <p:spTree>
      <p:nvGrpSpPr>
        <p:cNvPr id="1" name=""/>
        <p:cNvGrpSpPr/>
        <p:nvPr/>
      </p:nvGrpSpPr>
      <p:grpSpPr/>
      <p:pic>
        <p:nvPicPr>
          <p:cNvPr id="1026" name="图片 9"/>
          <p:cNvPicPr>
            <a:picLocks noChangeAspect="1"/>
          </p:cNvPicPr>
          <p:nvPr userDrawn="1"/>
        </p:nvPicPr>
        <p:blipFill>
          <a:blip r:embed="rId60"/>
          <a:stretch>
            <a:fillRect/>
          </a:stretch>
        </p:blipFill>
        <p:spPr>
          <a:xfrm>
            <a:off x="0" y="0"/>
            <a:ext cx="9144000" cy="5143500"/>
          </a:xfrm>
          <a:prstGeom prst="rect">
            <a:avLst/>
          </a:prstGeom>
          <a:noFill/>
          <a:ln w="9525">
            <a:noFill/>
          </a:ln>
        </p:spPr>
      </p:pic>
      <p:sp>
        <p:nvSpPr>
          <p:cNvPr id="1027" name="Title Placeholder 1"/>
          <p:cNvSpPr>
            <a:spLocks noGrp="1"/>
          </p:cNvSpPr>
          <p:nvPr>
            <p:ph type="title"/>
          </p:nvPr>
        </p:nvSpPr>
        <p:spPr>
          <a:xfrm>
            <a:off x="628650" y="274638"/>
            <a:ext cx="7886700" cy="993775"/>
          </a:xfrm>
          <a:prstGeom prst="rect">
            <a:avLst/>
          </a:prstGeom>
          <a:noFill/>
          <a:ln w="9525">
            <a:noFill/>
          </a:ln>
        </p:spPr>
        <p:txBody>
          <a:bodyPr vert="horz" lIns="91440" tIns="45720" rIns="91440" bIns="45720" anchor="ctr" anchorCtr="0"/>
          <a:p>
            <a:pPr lvl="0"/>
            <a:r>
              <a:rPr lang="zh-CN" altLang="en-US"/>
              <a:t>单击此处编辑母版标题样式</a:t>
            </a:r>
            <a:endParaRPr lang="en-US" altLang="zh-CN" dirty="0"/>
          </a:p>
        </p:txBody>
      </p:sp>
      <p:sp>
        <p:nvSpPr>
          <p:cNvPr id="3" name="Text Placeholder 2"/>
          <p:cNvSpPr>
            <a:spLocks noGrp="1"/>
          </p:cNvSpPr>
          <p:nvPr>
            <p:ph type="body" idx="1"/>
          </p:nvPr>
        </p:nvSpPr>
        <p:spPr>
          <a:xfrm>
            <a:off x="628650" y="1370013"/>
            <a:ext cx="7886700" cy="3262313"/>
          </a:xfrm>
          <a:prstGeom prst="rect">
            <a:avLst/>
          </a:prstGeom>
        </p:spPr>
        <p:txBody>
          <a:bodyPr vert="horz" lIns="91440" tIns="45720" rIns="91440" bIns="45720" rtlCol="0"/>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ltLang="zh-CN" dirty="0"/>
          </a:p>
        </p:txBody>
      </p:sp>
      <p:sp>
        <p:nvSpPr>
          <p:cNvPr id="4" name="Date Placeholder 3"/>
          <p:cNvSpPr>
            <a:spLocks noGrp="1"/>
          </p:cNvSpPr>
          <p:nvPr>
            <p:ph type="dt" sz="half" idx="2"/>
          </p:nvPr>
        </p:nvSpPr>
        <p:spPr>
          <a:xfrm>
            <a:off x="628650" y="4767263"/>
            <a:ext cx="2057400" cy="274638"/>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auto"/>
            <a:endParaRPr lang="zh-CN" altLang="en-US" strike="noStrike" noProof="1"/>
          </a:p>
        </p:txBody>
      </p:sp>
      <p:sp>
        <p:nvSpPr>
          <p:cNvPr id="5" name="Footer Placeholder 4"/>
          <p:cNvSpPr>
            <a:spLocks noGrp="1"/>
          </p:cNvSpPr>
          <p:nvPr>
            <p:ph type="ftr" sz="quarter" idx="3"/>
          </p:nvPr>
        </p:nvSpPr>
        <p:spPr>
          <a:xfrm>
            <a:off x="3028950" y="4767263"/>
            <a:ext cx="3086100" cy="274638"/>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auto"/>
            <a:endParaRPr lang="zh-CN" altLang="en-US" strike="noStrike" noProof="1"/>
          </a:p>
        </p:txBody>
      </p:sp>
      <p:sp>
        <p:nvSpPr>
          <p:cNvPr id="6" name="Slide Number Placeholder 5"/>
          <p:cNvSpPr>
            <a:spLocks noGrp="1"/>
          </p:cNvSpPr>
          <p:nvPr>
            <p:ph type="sldNum" sz="quarter" idx="4"/>
          </p:nvPr>
        </p:nvSpPr>
        <p:spPr>
          <a:xfrm>
            <a:off x="6457950" y="4767263"/>
            <a:ext cx="2057400" cy="274638"/>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auto"/>
            <a:fld id="{E431EDE2-ED55-47B1-BF0C-0EF98048EBB1}"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Lst>
  <p:hf sldNum="0" hdr="0" ftr="0" dt="0"/>
  <p:txStyles>
    <p:titleStyle>
      <a:lvl1pPr algn="l" defTabSz="685800" rtl="0" eaLnBrk="1" latinLnBrk="0" hangingPunct="1">
        <a:lnSpc>
          <a:spcPct val="90000"/>
        </a:lnSpc>
        <a:spcBef>
          <a:spcPts val="0"/>
        </a:spcBef>
        <a:spcAft>
          <a:spcPts val="0"/>
        </a:spcAft>
        <a:buNone/>
        <a:defRPr sz="2800" b="0" i="0" u="none" kern="1200">
          <a:solidFill>
            <a:srgbClr val="000000"/>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100000"/>
        </a:lnSpc>
        <a:spcBef>
          <a:spcPts val="0"/>
        </a:spcBef>
        <a:spcAft>
          <a:spcPts val="0"/>
        </a:spcAft>
        <a:buFont typeface="Arial" panose="020B0604020202020204" pitchFamily="34" charset="0"/>
        <a:buChar char="•"/>
        <a:defRPr sz="2000" b="0" i="0" u="none" kern="1200">
          <a:solidFill>
            <a:srgbClr val="000000"/>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6.sv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37.e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18.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6" Type="http://schemas.openxmlformats.org/officeDocument/2006/relationships/slideLayout" Target="../slideLayouts/slideLayout3.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jpe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image" Target="../media/image4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23.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media/image57.png"/><Relationship Id="rId7" Type="http://schemas.openxmlformats.org/officeDocument/2006/relationships/tags" Target="../tags/tag23.xml"/><Relationship Id="rId6" Type="http://schemas.openxmlformats.org/officeDocument/2006/relationships/image" Target="../media/image56.png"/><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9" Type="http://schemas.openxmlformats.org/officeDocument/2006/relationships/slideLayout" Target="../slideLayouts/slideLayout3.xml"/><Relationship Id="rId28" Type="http://schemas.openxmlformats.org/officeDocument/2006/relationships/tags" Target="../tags/tag41.xml"/><Relationship Id="rId27" Type="http://schemas.openxmlformats.org/officeDocument/2006/relationships/tags" Target="../tags/tag40.xml"/><Relationship Id="rId26" Type="http://schemas.openxmlformats.org/officeDocument/2006/relationships/tags" Target="../tags/tag39.xml"/><Relationship Id="rId25" Type="http://schemas.openxmlformats.org/officeDocument/2006/relationships/tags" Target="../tags/tag38.xml"/><Relationship Id="rId24" Type="http://schemas.openxmlformats.org/officeDocument/2006/relationships/tags" Target="../tags/tag37.xml"/><Relationship Id="rId23" Type="http://schemas.openxmlformats.org/officeDocument/2006/relationships/tags" Target="../tags/tag36.xml"/><Relationship Id="rId22" Type="http://schemas.openxmlformats.org/officeDocument/2006/relationships/tags" Target="../tags/tag35.xml"/><Relationship Id="rId21" Type="http://schemas.openxmlformats.org/officeDocument/2006/relationships/tags" Target="../tags/tag34.xml"/><Relationship Id="rId20" Type="http://schemas.openxmlformats.org/officeDocument/2006/relationships/tags" Target="../tags/tag33.xml"/><Relationship Id="rId2" Type="http://schemas.openxmlformats.org/officeDocument/2006/relationships/tags" Target="../tags/tag19.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image" Target="../media/image59.png"/><Relationship Id="rId11" Type="http://schemas.openxmlformats.org/officeDocument/2006/relationships/tags" Target="../tags/tag25.xml"/><Relationship Id="rId10" Type="http://schemas.openxmlformats.org/officeDocument/2006/relationships/image" Target="../media/image58.png"/><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tags" Target="../tags/tag48.xml"/><Relationship Id="rId7" Type="http://schemas.openxmlformats.org/officeDocument/2006/relationships/image" Target="../media/image60.png"/><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7" Type="http://schemas.openxmlformats.org/officeDocument/2006/relationships/notesSlide" Target="../notesSlides/notesSlide2.xml"/><Relationship Id="rId36" Type="http://schemas.openxmlformats.org/officeDocument/2006/relationships/slideLayout" Target="../slideLayouts/slideLayout3.xml"/><Relationship Id="rId35" Type="http://schemas.openxmlformats.org/officeDocument/2006/relationships/tags" Target="../tags/tag71.xml"/><Relationship Id="rId34" Type="http://schemas.openxmlformats.org/officeDocument/2006/relationships/tags" Target="../tags/tag70.xml"/><Relationship Id="rId33" Type="http://schemas.openxmlformats.org/officeDocument/2006/relationships/tags" Target="../tags/tag69.xml"/><Relationship Id="rId32" Type="http://schemas.openxmlformats.org/officeDocument/2006/relationships/tags" Target="../tags/tag68.xml"/><Relationship Id="rId31" Type="http://schemas.openxmlformats.org/officeDocument/2006/relationships/tags" Target="../tags/tag67.xml"/><Relationship Id="rId30" Type="http://schemas.openxmlformats.org/officeDocument/2006/relationships/tags" Target="../tags/tag66.xml"/><Relationship Id="rId3" Type="http://schemas.openxmlformats.org/officeDocument/2006/relationships/tags" Target="../tags/tag44.xml"/><Relationship Id="rId29" Type="http://schemas.openxmlformats.org/officeDocument/2006/relationships/tags" Target="../tags/tag65.xml"/><Relationship Id="rId28" Type="http://schemas.openxmlformats.org/officeDocument/2006/relationships/tags" Target="../tags/tag64.xml"/><Relationship Id="rId27" Type="http://schemas.openxmlformats.org/officeDocument/2006/relationships/tags" Target="../tags/tag63.xml"/><Relationship Id="rId26" Type="http://schemas.openxmlformats.org/officeDocument/2006/relationships/tags" Target="../tags/tag62.xml"/><Relationship Id="rId25" Type="http://schemas.openxmlformats.org/officeDocument/2006/relationships/tags" Target="../tags/tag61.xml"/><Relationship Id="rId24" Type="http://schemas.openxmlformats.org/officeDocument/2006/relationships/tags" Target="../tags/tag60.xml"/><Relationship Id="rId23" Type="http://schemas.openxmlformats.org/officeDocument/2006/relationships/tags" Target="../tags/tag59.xml"/><Relationship Id="rId22" Type="http://schemas.openxmlformats.org/officeDocument/2006/relationships/tags" Target="../tags/tag58.xml"/><Relationship Id="rId21" Type="http://schemas.openxmlformats.org/officeDocument/2006/relationships/tags" Target="../tags/tag57.xml"/><Relationship Id="rId20" Type="http://schemas.openxmlformats.org/officeDocument/2006/relationships/tags" Target="../tags/tag56.xml"/><Relationship Id="rId2" Type="http://schemas.openxmlformats.org/officeDocument/2006/relationships/tags" Target="../tags/tag43.xml"/><Relationship Id="rId19" Type="http://schemas.openxmlformats.org/officeDocument/2006/relationships/tags" Target="../tags/tag55.xml"/><Relationship Id="rId18" Type="http://schemas.openxmlformats.org/officeDocument/2006/relationships/tags" Target="../tags/tag54.xml"/><Relationship Id="rId17" Type="http://schemas.openxmlformats.org/officeDocument/2006/relationships/tags" Target="../tags/tag53.xml"/><Relationship Id="rId16" Type="http://schemas.openxmlformats.org/officeDocument/2006/relationships/tags" Target="../tags/tag52.xml"/><Relationship Id="rId15" Type="http://schemas.openxmlformats.org/officeDocument/2006/relationships/image" Target="../media/image64.png"/><Relationship Id="rId14" Type="http://schemas.openxmlformats.org/officeDocument/2006/relationships/tags" Target="../tags/tag51.xml"/><Relationship Id="rId13" Type="http://schemas.openxmlformats.org/officeDocument/2006/relationships/image" Target="../media/image63.png"/><Relationship Id="rId12" Type="http://schemas.openxmlformats.org/officeDocument/2006/relationships/tags" Target="../tags/tag50.xml"/><Relationship Id="rId11" Type="http://schemas.openxmlformats.org/officeDocument/2006/relationships/image" Target="../media/image62.png"/><Relationship Id="rId10" Type="http://schemas.openxmlformats.org/officeDocument/2006/relationships/tags" Target="../tags/tag49.xml"/><Relationship Id="rId1" Type="http://schemas.openxmlformats.org/officeDocument/2006/relationships/tags" Target="../tags/tag4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72.xml"/><Relationship Id="rId2" Type="http://schemas.openxmlformats.org/officeDocument/2006/relationships/image" Target="../media/image6.png"/><Relationship Id="rId1"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7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28.jpeg"/><Relationship Id="rId6" Type="http://schemas.openxmlformats.org/officeDocument/2006/relationships/image" Target="../media/image27.jpeg"/><Relationship Id="rId5" Type="http://schemas.openxmlformats.org/officeDocument/2006/relationships/image" Target="../media/image26.emf"/><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 name="PA_矩形 7"/>
          <p:cNvSpPr/>
          <p:nvPr>
            <p:custDataLst>
              <p:tags r:id="rId1"/>
            </p:custDataLst>
          </p:nvPr>
        </p:nvSpPr>
        <p:spPr>
          <a:xfrm>
            <a:off x="517525" y="1216025"/>
            <a:ext cx="8240713" cy="1476375"/>
          </a:xfrm>
          <a:prstGeom prst="rect">
            <a:avLst/>
          </a:prstGeom>
        </p:spPr>
        <p:txBody>
          <a:bodyPr wrap="none">
            <a:noAutofit/>
          </a:bodyPr>
          <a:lstStyle/>
          <a:p>
            <a:pPr algn="ctr" fontAlgn="auto"/>
            <a:r>
              <a:rPr lang="zh-CN" altLang="en-US" sz="3500" u="none" strike="noStrike" noProof="0" dirty="0">
                <a:solidFill>
                  <a:schemeClr val="accent1">
                    <a:lumMod val="50000"/>
                  </a:schemeClr>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汉仪雅酷黑简" panose="00020600040101010101" charset="-122"/>
                <a:sym typeface="+mn-ea"/>
              </a:rPr>
              <a:t>用“芯”服务</a:t>
            </a:r>
            <a:endParaRPr lang="zh-CN" altLang="en-US" sz="3500" u="none" strike="noStrike" noProof="0" dirty="0">
              <a:solidFill>
                <a:schemeClr val="accent1">
                  <a:lumMod val="50000"/>
                </a:schemeClr>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汉仪雅酷黑简" panose="00020600040101010101" charset="-122"/>
              <a:sym typeface="+mn-ea"/>
            </a:endParaRPr>
          </a:p>
          <a:p>
            <a:pPr algn="ctr" fontAlgn="auto"/>
            <a:r>
              <a:rPr lang="zh-CN" altLang="zh-CN" sz="3500" u="none" strike="noStrike" noProof="0" dirty="0">
                <a:solidFill>
                  <a:schemeClr val="accent1">
                    <a:lumMod val="50000"/>
                  </a:schemeClr>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汉仪雅酷黑简" panose="00020600040101010101" charset="-122"/>
                <a:sym typeface="+mn-ea"/>
              </a:rPr>
              <a:t>芯片</a:t>
            </a:r>
            <a:r>
              <a:rPr lang="zh-CN" altLang="en-US" sz="3500" u="none" strike="noStrike" noProof="0" dirty="0">
                <a:solidFill>
                  <a:schemeClr val="accent1">
                    <a:lumMod val="50000"/>
                  </a:schemeClr>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汉仪雅酷黑简" panose="00020600040101010101" charset="-122"/>
                <a:sym typeface="+mn-ea"/>
              </a:rPr>
              <a:t>测试</a:t>
            </a:r>
            <a:r>
              <a:rPr lang="zh-CN" altLang="zh-CN" sz="3500" u="none" strike="noStrike" noProof="0" dirty="0">
                <a:solidFill>
                  <a:schemeClr val="accent1">
                    <a:lumMod val="50000"/>
                  </a:schemeClr>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汉仪雅酷黑简" panose="00020600040101010101" charset="-122"/>
                <a:sym typeface="+mn-ea"/>
              </a:rPr>
              <a:t>精细化智能化软件管理平台</a:t>
            </a:r>
            <a:endParaRPr lang="zh-CN" altLang="zh-CN" sz="3500" u="none" strike="noStrike" kern="0" noProof="0" dirty="0">
              <a:solidFill>
                <a:schemeClr val="accent1">
                  <a:lumMod val="50000"/>
                </a:schemeClr>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汉仪雅酷黑简" panose="00020600040101010101" charset="-122"/>
              <a:sym typeface="+mn-ea"/>
            </a:endParaRPr>
          </a:p>
        </p:txBody>
      </p:sp>
      <p:sp>
        <p:nvSpPr>
          <p:cNvPr id="2" name="文本框 1"/>
          <p:cNvSpPr txBox="1"/>
          <p:nvPr/>
        </p:nvSpPr>
        <p:spPr>
          <a:xfrm>
            <a:off x="2757169" y="2638034"/>
            <a:ext cx="5934710" cy="2376418"/>
          </a:xfrm>
          <a:prstGeom prst="rect">
            <a:avLst/>
          </a:prstGeom>
        </p:spPr>
        <p:txBody>
          <a:bodyPr wrap="square">
            <a:noAutofit/>
            <a:extLst>
              <a:ext uri="{4A0BC546-FE56-4ADE-93B0-CB8AF2F6F144}">
                <wpsdc:textFrameExt xmlns:wpsdc="http://www.wps.cn/officeDocument/2022/drawingmlCustomData" type="text"/>
              </a:ext>
            </a:extLst>
          </a:bodyPr>
          <a:lstStyle/>
          <a:p>
            <a:pPr marR="0" defTabSz="914400" fontAlgn="auto">
              <a:lnSpc>
                <a:spcPct val="150000"/>
              </a:lnSpc>
              <a:spcBef>
                <a:spcPts val="0"/>
              </a:spcBef>
              <a:spcAft>
                <a:spcPts val="0"/>
              </a:spcAft>
              <a:buClrTx/>
              <a:buSzTx/>
              <a:buFontTx/>
              <a:buNone/>
              <a:defRPr/>
            </a:pPr>
            <a:r>
              <a:rPr lang="zh-CN" altLang="en-US" sz="1400" spc="50" noProof="0" dirty="0">
                <a:solidFill>
                  <a:srgbClr val="000000"/>
                </a:solidFill>
                <a:latin typeface="微软雅黑" panose="020B0503020204020204" pitchFamily="34" charset="-122"/>
                <a:ea typeface="微软雅黑" panose="020B0503020204020204" pitchFamily="34" charset="-122"/>
                <a:cs typeface="+mn-ea"/>
                <a:sym typeface="+mn-lt"/>
              </a:rPr>
              <a:t>参赛赛道：高教主赛道</a:t>
            </a:r>
            <a:endParaRPr lang="en-US" altLang="zh-CN" sz="1400" spc="50" noProof="0" dirty="0">
              <a:solidFill>
                <a:srgbClr val="000000"/>
              </a:solidFill>
              <a:latin typeface="微软雅黑" panose="020B0503020204020204" pitchFamily="34" charset="-122"/>
              <a:ea typeface="微软雅黑" panose="020B0503020204020204" pitchFamily="34" charset="-122"/>
              <a:cs typeface="+mn-ea"/>
              <a:sym typeface="+mn-lt"/>
            </a:endParaRPr>
          </a:p>
          <a:p>
            <a:pPr marR="0" defTabSz="914400" fontAlgn="auto">
              <a:lnSpc>
                <a:spcPct val="150000"/>
              </a:lnSpc>
              <a:spcBef>
                <a:spcPts val="0"/>
              </a:spcBef>
              <a:spcAft>
                <a:spcPts val="0"/>
              </a:spcAft>
              <a:buClrTx/>
              <a:buSzTx/>
              <a:buFontTx/>
              <a:buNone/>
              <a:defRPr/>
            </a:pPr>
            <a:r>
              <a:rPr lang="zh-CN" altLang="en-US" sz="1400" spc="50" noProof="0" dirty="0">
                <a:solidFill>
                  <a:srgbClr val="000000"/>
                </a:solidFill>
                <a:latin typeface="微软雅黑" panose="020B0503020204020204" pitchFamily="34" charset="-122"/>
                <a:ea typeface="微软雅黑" panose="020B0503020204020204" pitchFamily="34" charset="-122"/>
                <a:cs typeface="+mn-ea"/>
                <a:sym typeface="+mn-lt"/>
              </a:rPr>
              <a:t>参赛类别：人工智能</a:t>
            </a:r>
            <a:r>
              <a:rPr lang="en-US" altLang="zh-CN" sz="1400" spc="50" noProof="0" dirty="0">
                <a:solidFill>
                  <a:srgbClr val="000000"/>
                </a:solidFill>
                <a:latin typeface="微软雅黑" panose="020B0503020204020204" pitchFamily="34" charset="-122"/>
                <a:ea typeface="微软雅黑" panose="020B0503020204020204" pitchFamily="34" charset="-122"/>
                <a:cs typeface="+mn-ea"/>
                <a:sym typeface="+mn-lt"/>
              </a:rPr>
              <a:t>+</a:t>
            </a:r>
            <a:endParaRPr lang="en-US" altLang="zh-CN" sz="1400" spc="50" noProof="0" dirty="0">
              <a:solidFill>
                <a:srgbClr val="000000"/>
              </a:solidFill>
              <a:latin typeface="微软雅黑" panose="020B0503020204020204" pitchFamily="34" charset="-122"/>
              <a:ea typeface="微软雅黑" panose="020B0503020204020204" pitchFamily="34" charset="-122"/>
              <a:cs typeface="+mn-ea"/>
              <a:sym typeface="+mn-lt"/>
            </a:endParaRPr>
          </a:p>
          <a:p>
            <a:pPr marR="0" defTabSz="914400" fontAlgn="auto">
              <a:lnSpc>
                <a:spcPct val="150000"/>
              </a:lnSpc>
              <a:spcBef>
                <a:spcPts val="0"/>
              </a:spcBef>
              <a:spcAft>
                <a:spcPts val="0"/>
              </a:spcAft>
              <a:buClrTx/>
              <a:buSzTx/>
              <a:buFontTx/>
              <a:buNone/>
              <a:defRPr/>
            </a:pPr>
            <a:r>
              <a:rPr lang="zh-CN" altLang="en-US" sz="1400" spc="50" noProof="0" dirty="0">
                <a:solidFill>
                  <a:srgbClr val="000000"/>
                </a:solidFill>
                <a:latin typeface="微软雅黑" panose="020B0503020204020204" pitchFamily="34" charset="-122"/>
                <a:ea typeface="微软雅黑" panose="020B0503020204020204" pitchFamily="34" charset="-122"/>
                <a:cs typeface="+mn-ea"/>
                <a:sym typeface="+mn-lt"/>
              </a:rPr>
              <a:t>参赛组别：本科生创意组</a:t>
            </a:r>
            <a:endParaRPr lang="en-US" altLang="zh-CN" sz="1400" spc="50" noProof="0" dirty="0">
              <a:solidFill>
                <a:srgbClr val="000000"/>
              </a:solidFill>
              <a:latin typeface="微软雅黑" panose="020B0503020204020204" pitchFamily="34" charset="-122"/>
              <a:ea typeface="微软雅黑" panose="020B0503020204020204" pitchFamily="34" charset="-122"/>
              <a:cs typeface="+mn-ea"/>
              <a:sym typeface="+mn-lt"/>
            </a:endParaRPr>
          </a:p>
          <a:p>
            <a:pPr defTabSz="914400" fontAlgn="auto">
              <a:lnSpc>
                <a:spcPct val="150000"/>
              </a:lnSpc>
              <a:defRPr/>
            </a:pPr>
            <a:r>
              <a:rPr lang="zh-CN" altLang="en-US" sz="1400" spc="50" noProof="1" dirty="0">
                <a:solidFill>
                  <a:srgbClr val="000000"/>
                </a:solidFill>
                <a:latin typeface="微软雅黑" panose="020B0503020204020204" pitchFamily="34" charset="-122"/>
                <a:ea typeface="微软雅黑" panose="020B0503020204020204" pitchFamily="34" charset="-122"/>
                <a:cs typeface="+mn-ea"/>
                <a:sym typeface="+mn-lt"/>
              </a:rPr>
              <a:t>所属高校：西安财经大学</a:t>
            </a:r>
            <a:r>
              <a:rPr lang="en-US" altLang="zh-CN" sz="1400" spc="50" noProof="0" dirty="0">
                <a:solidFill>
                  <a:srgbClr val="000000"/>
                </a:solidFill>
                <a:latin typeface="微软雅黑" panose="020B0503020204020204" pitchFamily="34" charset="-122"/>
                <a:ea typeface="微软雅黑" panose="020B0503020204020204" pitchFamily="34" charset="-122"/>
                <a:cs typeface="+mn-ea"/>
                <a:sym typeface="+mn-lt"/>
              </a:rPr>
              <a:t> </a:t>
            </a:r>
            <a:endParaRPr kumimoji="0" lang="zh-CN" altLang="en-US" sz="1400" kern="1200" cap="none" spc="50" normalizeH="0" baseline="0" noProof="0" dirty="0">
              <a:solidFill>
                <a:srgbClr val="000000"/>
              </a:solidFill>
              <a:latin typeface="微软雅黑" panose="020B0503020204020204" pitchFamily="34" charset="-122"/>
              <a:ea typeface="微软雅黑" panose="020B0503020204020204" pitchFamily="34" charset="-122"/>
              <a:cs typeface="+mn-ea"/>
              <a:sym typeface="+mn-lt"/>
            </a:endParaRPr>
          </a:p>
          <a:p>
            <a:pPr defTabSz="914400" fontAlgn="auto">
              <a:lnSpc>
                <a:spcPct val="150000"/>
              </a:lnSpc>
              <a:defRPr/>
            </a:pPr>
            <a:r>
              <a:rPr lang="zh-CN" altLang="en-US" sz="1400" noProof="1" dirty="0">
                <a:solidFill>
                  <a:srgbClr val="000000"/>
                </a:solidFill>
                <a:latin typeface="微软雅黑" panose="020B0503020204020204" pitchFamily="34" charset="-122"/>
                <a:ea typeface="微软雅黑" panose="020B0503020204020204" pitchFamily="34" charset="-122"/>
                <a:cs typeface="+mn-cs"/>
                <a:sym typeface="+mn-ea"/>
              </a:rPr>
              <a:t>团队成员：曹思雨、窦   愉、李宜姿、 罗心怡、陈金环、</a:t>
            </a:r>
            <a:endParaRPr lang="zh-CN" altLang="en-US" sz="1400" noProof="1" dirty="0">
              <a:solidFill>
                <a:srgbClr val="000000"/>
              </a:solidFill>
              <a:latin typeface="微软雅黑" panose="020B0503020204020204" pitchFamily="34" charset="-122"/>
              <a:ea typeface="微软雅黑" panose="020B0503020204020204" pitchFamily="34" charset="-122"/>
            </a:endParaRPr>
          </a:p>
          <a:p>
            <a:pPr marR="0" defTabSz="914400" fontAlgn="auto">
              <a:lnSpc>
                <a:spcPct val="150000"/>
              </a:lnSpc>
              <a:spcBef>
                <a:spcPts val="0"/>
              </a:spcBef>
              <a:spcAft>
                <a:spcPts val="0"/>
              </a:spcAft>
              <a:buClrTx/>
              <a:buSzTx/>
              <a:buFontTx/>
              <a:buNone/>
              <a:defRPr/>
            </a:pPr>
            <a:r>
              <a:rPr lang="zh-CN" altLang="en-US" sz="1400" noProof="1" dirty="0">
                <a:solidFill>
                  <a:srgbClr val="000000"/>
                </a:solidFill>
                <a:latin typeface="微软雅黑" panose="020B0503020204020204" pitchFamily="34" charset="-122"/>
                <a:ea typeface="微软雅黑" panose="020B0503020204020204" pitchFamily="34" charset="-122"/>
                <a:cs typeface="+mn-cs"/>
                <a:sym typeface="+mn-ea"/>
              </a:rPr>
              <a:t> </a:t>
            </a:r>
            <a:r>
              <a:rPr lang="en-US" altLang="zh-CN" sz="1400" noProof="1" dirty="0">
                <a:solidFill>
                  <a:srgbClr val="000000"/>
                </a:solidFill>
                <a:latin typeface="微软雅黑" panose="020B0503020204020204" pitchFamily="34" charset="-122"/>
                <a:ea typeface="微软雅黑" panose="020B0503020204020204" pitchFamily="34" charset="-122"/>
                <a:cs typeface="+mn-cs"/>
                <a:sym typeface="+mn-ea"/>
              </a:rPr>
              <a:t>                </a:t>
            </a:r>
            <a:r>
              <a:rPr lang="zh-CN" altLang="en-US" sz="1400" noProof="1" dirty="0">
                <a:solidFill>
                  <a:srgbClr val="000000"/>
                </a:solidFill>
                <a:latin typeface="微软雅黑" panose="020B0503020204020204" pitchFamily="34" charset="-122"/>
                <a:ea typeface="微软雅黑" panose="020B0503020204020204" pitchFamily="34" charset="-122"/>
                <a:cs typeface="+mn-cs"/>
                <a:sym typeface="+mn-ea"/>
              </a:rPr>
              <a:t>赵紫涵、笈爱业、李少华、王思媛</a:t>
            </a:r>
            <a:endParaRPr lang="zh-CN" altLang="en-US" sz="1400" noProof="1" dirty="0">
              <a:solidFill>
                <a:srgbClr val="000000"/>
              </a:solidFill>
              <a:latin typeface="微软雅黑" panose="020B0503020204020204" pitchFamily="34" charset="-122"/>
              <a:ea typeface="微软雅黑" panose="020B0503020204020204" pitchFamily="34" charset="-122"/>
            </a:endParaRPr>
          </a:p>
          <a:p>
            <a:pPr marR="0" defTabSz="914400" fontAlgn="auto">
              <a:spcBef>
                <a:spcPts val="0"/>
              </a:spcBef>
              <a:spcAft>
                <a:spcPts val="0"/>
              </a:spcAft>
              <a:buClrTx/>
              <a:buSzTx/>
              <a:buFontTx/>
              <a:buNone/>
              <a:defRPr/>
            </a:pPr>
            <a:endParaRPr lang="zh-CN" altLang="en-US" sz="2000" spc="50" noProof="0" dirty="0">
              <a:ln>
                <a:solidFill>
                  <a:schemeClr val="bg1"/>
                </a:solidFill>
              </a:ln>
              <a:solidFill>
                <a:srgbClr val="000000"/>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mn-ea"/>
              <a:sym typeface="+mn-lt"/>
            </a:endParaRPr>
          </a:p>
          <a:p>
            <a:pPr fontAlgn="auto"/>
            <a:endParaRPr lang="zh-CN" altLang="en-US" sz="2000" spc="50" noProof="0" dirty="0">
              <a:ln>
                <a:solidFill>
                  <a:schemeClr val="bg1"/>
                </a:solidFill>
              </a:ln>
              <a:solidFill>
                <a:srgbClr val="000000"/>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2192593" y="432894"/>
            <a:ext cx="6386830" cy="1452880"/>
          </a:xfrm>
          <a:prstGeom prst="rect">
            <a:avLst/>
          </a:prstGeom>
        </p:spPr>
        <p:txBody>
          <a:bodyPr wrap="square">
            <a:noAutofit/>
            <a:extLst>
              <a:ext uri="{4A0BC546-FE56-4ADE-93B0-CB8AF2F6F144}">
                <wpsdc:textFrameExt xmlns:wpsdc="http://www.wps.cn/officeDocument/2022/drawingmlCustomData" type="text"/>
              </a:ext>
            </a:extLst>
          </a:bodyPr>
          <a:lstStyle/>
          <a:p>
            <a:pPr marR="0" defTabSz="914400" fontAlgn="auto">
              <a:spcBef>
                <a:spcPts val="0"/>
              </a:spcBef>
              <a:spcAft>
                <a:spcPts val="0"/>
              </a:spcAft>
              <a:buClrTx/>
              <a:buSzTx/>
              <a:buFontTx/>
              <a:buNone/>
              <a:defRPr/>
            </a:pPr>
            <a:endParaRPr lang="zh-CN" altLang="en-US" sz="2000" spc="50" noProof="0" dirty="0">
              <a:ln>
                <a:solidFill>
                  <a:schemeClr val="bg1"/>
                </a:solidFill>
              </a:ln>
              <a:solidFill>
                <a:srgbClr val="000000"/>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mn-ea"/>
              <a:sym typeface="+mn-lt"/>
            </a:endParaRPr>
          </a:p>
          <a:p>
            <a:pPr fontAlgn="auto"/>
            <a:endParaRPr lang="zh-CN" altLang="en-US" sz="2000" spc="50" noProof="0" dirty="0">
              <a:ln>
                <a:solidFill>
                  <a:schemeClr val="bg1"/>
                </a:solidFill>
              </a:ln>
              <a:solidFill>
                <a:srgbClr val="000000"/>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mn-ea"/>
              <a:sym typeface="+mn-lt"/>
            </a:endParaRPr>
          </a:p>
        </p:txBody>
      </p:sp>
      <p:sp>
        <p:nvSpPr>
          <p:cNvPr id="6" name="PA_矩形 7"/>
          <p:cNvSpPr/>
          <p:nvPr>
            <p:custDataLst>
              <p:tags r:id="rId2"/>
            </p:custDataLst>
          </p:nvPr>
        </p:nvSpPr>
        <p:spPr>
          <a:xfrm>
            <a:off x="652463" y="246063"/>
            <a:ext cx="3800475" cy="395288"/>
          </a:xfrm>
          <a:prstGeom prst="rect">
            <a:avLst/>
          </a:prstGeom>
        </p:spPr>
        <p:txBody>
          <a:bodyPr wrap="none">
            <a:noAutofit/>
          </a:bodyPr>
          <a:lstStyle/>
          <a:p>
            <a:pPr algn="ctr" fontAlgn="auto"/>
            <a:r>
              <a:rPr lang="zh-CN" altLang="zh-CN" sz="1800" strike="noStrike" kern="100" noProof="1" dirty="0">
                <a:effectLst/>
                <a:latin typeface="+mn-lt"/>
                <a:ea typeface="方正小标宋简体" panose="02010601030101010101" pitchFamily="65" charset="-122"/>
                <a:cs typeface="仿宋_GB2312" panose="02010609030101010101" pitchFamily="49" charset="-122"/>
              </a:rPr>
              <a:t>中国国际大学生创新大赛（</a:t>
            </a:r>
            <a:r>
              <a:rPr lang="en-US" altLang="zh-CN" sz="1800" strike="noStrike" kern="100" noProof="1" dirty="0">
                <a:effectLst/>
                <a:latin typeface="+mn-lt"/>
                <a:ea typeface="方正小标宋简体" panose="02010601030101010101" pitchFamily="65" charset="-122"/>
                <a:cs typeface="仿宋_GB2312" panose="02010609030101010101" pitchFamily="49" charset="-122"/>
              </a:rPr>
              <a:t>2024</a:t>
            </a:r>
            <a:r>
              <a:rPr lang="zh-CN" altLang="en-US" sz="1800" strike="noStrike" kern="100" noProof="1" dirty="0">
                <a:effectLst/>
                <a:latin typeface="+mn-lt"/>
                <a:ea typeface="方正小标宋简体" panose="02010601030101010101" pitchFamily="65" charset="-122"/>
                <a:cs typeface="仿宋_GB2312" panose="02010609030101010101" pitchFamily="49" charset="-122"/>
              </a:rPr>
              <a:t>年</a:t>
            </a:r>
            <a:r>
              <a:rPr lang="zh-CN" altLang="zh-CN" sz="1800" strike="noStrike" kern="100" noProof="1" dirty="0">
                <a:effectLst/>
                <a:latin typeface="+mn-lt"/>
                <a:ea typeface="方正小标宋简体" panose="02010601030101010101" pitchFamily="65" charset="-122"/>
                <a:cs typeface="仿宋_GB2312" panose="02010609030101010101" pitchFamily="49" charset="-122"/>
              </a:rPr>
              <a:t>）</a:t>
            </a:r>
            <a:endParaRPr lang="zh-CN" altLang="zh-CN" sz="1400" u="none" strike="noStrike" kern="0" noProof="0" dirty="0">
              <a:solidFill>
                <a:schemeClr val="accent1">
                  <a:lumMod val="50000"/>
                </a:schemeClr>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汉仪雅酷黑简" panose="00020600040101010101" charset="-122"/>
              <a:sym typeface="+mn-ea"/>
            </a:endParaRPr>
          </a:p>
        </p:txBody>
      </p:sp>
      <p:pic>
        <p:nvPicPr>
          <p:cNvPr id="11269" name="图片 13"/>
          <p:cNvPicPr>
            <a:picLocks noChangeAspect="1"/>
          </p:cNvPicPr>
          <p:nvPr/>
        </p:nvPicPr>
        <p:blipFill>
          <a:blip r:embed="rId3">
            <a:clrChange>
              <a:clrFrom>
                <a:srgbClr val="FFFFFF"/>
              </a:clrFrom>
              <a:clrTo>
                <a:srgbClr val="FFFFFF">
                  <a:alpha val="0"/>
                </a:srgbClr>
              </a:clrTo>
            </a:clrChange>
          </a:blip>
          <a:stretch>
            <a:fillRect/>
          </a:stretch>
        </p:blipFill>
        <p:spPr>
          <a:xfrm>
            <a:off x="8440738" y="4486275"/>
            <a:ext cx="658812" cy="638175"/>
          </a:xfrm>
          <a:prstGeom prst="rect">
            <a:avLst/>
          </a:prstGeom>
          <a:noFill/>
          <a:ln w="9525">
            <a:noFill/>
          </a:ln>
        </p:spPr>
      </p:pic>
      <p:sp>
        <p:nvSpPr>
          <p:cNvPr id="5" name="矩形 4"/>
          <p:cNvSpPr/>
          <p:nvPr/>
        </p:nvSpPr>
        <p:spPr>
          <a:xfrm>
            <a:off x="825500" y="2473325"/>
            <a:ext cx="7624763" cy="46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fontAlgn="auto">
              <a:lnSpc>
                <a:spcPct val="100000"/>
              </a:lnSpc>
              <a:spcBef>
                <a:spcPts val="0"/>
              </a:spcBef>
              <a:spcAft>
                <a:spcPts val="0"/>
              </a:spcAft>
            </a:pPr>
            <a:endParaRPr lang="zh-CN" altLang="en-US" sz="2000" u="none" strike="noStrike" noProof="1">
              <a:solidFill>
                <a:srgbClr val="000000"/>
              </a:solidFill>
              <a:latin typeface="微软雅黑" panose="020B0503020204020204" pitchFamily="34" charset="-122"/>
              <a:ea typeface="微软雅黑" panose="020B0503020204020204" pitchFamily="34" charset="-122"/>
              <a:cs typeface="+mn-ea"/>
              <a:sym typeface="+mn-lt"/>
            </a:endParaRPr>
          </a:p>
        </p:txBody>
      </p:sp>
      <p:pic>
        <p:nvPicPr>
          <p:cNvPr id="11271" name="图片 11"/>
          <p:cNvPicPr>
            <a:picLocks noChangeAspect="1"/>
          </p:cNvPicPr>
          <p:nvPr/>
        </p:nvPicPr>
        <p:blipFill>
          <a:blip r:embed="rId4"/>
          <a:stretch>
            <a:fillRect/>
          </a:stretch>
        </p:blipFill>
        <p:spPr>
          <a:xfrm>
            <a:off x="92075" y="207963"/>
            <a:ext cx="473075" cy="395287"/>
          </a:xfrm>
          <a:prstGeom prst="rect">
            <a:avLst/>
          </a:prstGeom>
          <a:noFill/>
          <a:ln w="9525">
            <a:noFill/>
          </a:ln>
        </p:spPr>
      </p:pic>
      <p:sp>
        <p:nvSpPr>
          <p:cNvPr id="11272" name="文本框 2"/>
          <p:cNvSpPr txBox="1"/>
          <p:nvPr/>
        </p:nvSpPr>
        <p:spPr>
          <a:xfrm>
            <a:off x="9137650" y="4067175"/>
            <a:ext cx="3048000" cy="368300"/>
          </a:xfrm>
          <a:prstGeom prst="rect">
            <a:avLst/>
          </a:prstGeom>
          <a:noFill/>
          <a:ln w="9525">
            <a:noFill/>
          </a:ln>
        </p:spPr>
        <p:txBody>
          <a:bodyPr wrap="square" anchor="t" anchorCtr="0">
            <a:spAutoFit/>
          </a:bodyPr>
          <a:p>
            <a:endParaRPr lang="zh-CN" altLang="en-US">
              <a:latin typeface="印品黑体" charset="0"/>
              <a:ea typeface="印品黑体"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18"/>
          <p:cNvSpPr txBox="1"/>
          <p:nvPr/>
        </p:nvSpPr>
        <p:spPr>
          <a:xfrm>
            <a:off x="149225" y="17145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技术创新</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21506" name="文本框 1"/>
          <p:cNvSpPr txBox="1"/>
          <p:nvPr/>
        </p:nvSpPr>
        <p:spPr>
          <a:xfrm>
            <a:off x="2619375" y="33338"/>
            <a:ext cx="4953000" cy="522287"/>
          </a:xfrm>
          <a:prstGeom prst="rect">
            <a:avLst/>
          </a:prstGeom>
          <a:noFill/>
          <a:ln w="9525">
            <a:noFill/>
          </a:ln>
        </p:spPr>
        <p:txBody>
          <a:bodyPr wrap="square" anchor="t" anchorCtr="0">
            <a:spAutoFit/>
          </a:bodyPr>
          <a:p>
            <a:pPr>
              <a:lnSpc>
                <a:spcPct val="160000"/>
              </a:lnSpc>
            </a:pP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创新点</a:t>
            </a:r>
            <a:r>
              <a:rPr lang="en-US" altLang="zh-CN" sz="2000" b="1" dirty="0">
                <a:solidFill>
                  <a:srgbClr val="0533B2"/>
                </a:solidFill>
                <a:latin typeface="微软雅黑" panose="020B0503020204020204" pitchFamily="34" charset="-122"/>
                <a:ea typeface="微软雅黑" panose="020B0503020204020204" pitchFamily="34" charset="-122"/>
                <a:sym typeface="印品黑体" charset="0"/>
              </a:rPr>
              <a:t>1</a:t>
            </a: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  云端化——实现资源共享</a:t>
            </a:r>
            <a:endParaRPr lang="zh-CN" altLang="en-US" sz="2000" b="1" dirty="0">
              <a:solidFill>
                <a:srgbClr val="0533B2"/>
              </a:solidFill>
              <a:latin typeface="微软雅黑" panose="020B0503020204020204" pitchFamily="34" charset="-122"/>
              <a:ea typeface="微软雅黑" panose="020B0503020204020204" pitchFamily="34" charset="-122"/>
              <a:sym typeface="印品黑体" charset="0"/>
            </a:endParaRPr>
          </a:p>
        </p:txBody>
      </p:sp>
      <p:pic>
        <p:nvPicPr>
          <p:cNvPr id="21507" name="图片 2"/>
          <p:cNvPicPr>
            <a:picLocks noChangeAspect="1"/>
          </p:cNvPicPr>
          <p:nvPr/>
        </p:nvPicPr>
        <p:blipFill>
          <a:blip r:embed="rId1"/>
          <a:srcRect t="2609" b="15388"/>
          <a:stretch>
            <a:fillRect/>
          </a:stretch>
        </p:blipFill>
        <p:spPr>
          <a:xfrm>
            <a:off x="3898900" y="1157288"/>
            <a:ext cx="4951413" cy="3243262"/>
          </a:xfrm>
          <a:prstGeom prst="rect">
            <a:avLst/>
          </a:prstGeom>
          <a:noFill/>
          <a:ln w="9525">
            <a:noFill/>
          </a:ln>
        </p:spPr>
      </p:pic>
      <p:sp>
        <p:nvSpPr>
          <p:cNvPr id="21508" name="文本框 3"/>
          <p:cNvSpPr txBox="1"/>
          <p:nvPr/>
        </p:nvSpPr>
        <p:spPr>
          <a:xfrm>
            <a:off x="476250" y="1001713"/>
            <a:ext cx="3422650" cy="3025775"/>
          </a:xfrm>
          <a:prstGeom prst="rect">
            <a:avLst/>
          </a:prstGeom>
          <a:noFill/>
          <a:ln w="9525">
            <a:noFill/>
          </a:ln>
        </p:spPr>
        <p:txBody>
          <a:bodyPr wrap="square" anchor="t" anchorCtr="0">
            <a:spAutoFit/>
          </a:bodyPr>
          <a:p>
            <a:pPr marL="285750" indent="-285750">
              <a:lnSpc>
                <a:spcPct val="24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sym typeface="印品黑体" charset="0"/>
              </a:rPr>
              <a:t>利用云端化技术资源共享</a:t>
            </a:r>
            <a:endParaRPr lang="en-US" altLang="zh-CN" dirty="0">
              <a:latin typeface="微软雅黑" panose="020B0503020204020204" pitchFamily="34" charset="-122"/>
              <a:ea typeface="微软雅黑" panose="020B0503020204020204" pitchFamily="34" charset="-122"/>
              <a:sym typeface="印品黑体" charset="0"/>
            </a:endParaRPr>
          </a:p>
          <a:p>
            <a:pPr marL="285750" indent="-285750">
              <a:lnSpc>
                <a:spcPct val="24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sym typeface="印品黑体" charset="0"/>
              </a:rPr>
              <a:t>实现快速跟踪和传递</a:t>
            </a:r>
            <a:endParaRPr lang="en-US" altLang="zh-CN" dirty="0">
              <a:latin typeface="微软雅黑" panose="020B0503020204020204" pitchFamily="34" charset="-122"/>
              <a:ea typeface="微软雅黑" panose="020B0503020204020204" pitchFamily="34" charset="-122"/>
              <a:sym typeface="印品黑体" charset="0"/>
            </a:endParaRPr>
          </a:p>
          <a:p>
            <a:pPr marL="285750" indent="-285750">
              <a:lnSpc>
                <a:spcPct val="24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sym typeface="印品黑体" charset="0"/>
              </a:rPr>
              <a:t>降低生产及检测成本</a:t>
            </a:r>
            <a:endParaRPr lang="en-US" altLang="zh-CN" dirty="0">
              <a:latin typeface="微软雅黑" panose="020B0503020204020204" pitchFamily="34" charset="-122"/>
              <a:ea typeface="微软雅黑" panose="020B0503020204020204" pitchFamily="34" charset="-122"/>
              <a:sym typeface="印品黑体" charset="0"/>
            </a:endParaRPr>
          </a:p>
          <a:p>
            <a:pPr marL="285750" indent="-285750">
              <a:lnSpc>
                <a:spcPct val="24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sym typeface="印品黑体" charset="0"/>
              </a:rPr>
              <a:t>不断创新并完善产业链</a:t>
            </a:r>
            <a:endParaRPr lang="zh-CN" altLang="en-US" dirty="0">
              <a:latin typeface="微软雅黑" panose="020B0503020204020204" pitchFamily="34" charset="-122"/>
              <a:ea typeface="微软雅黑" panose="020B0503020204020204" pitchFamily="34" charset="-122"/>
              <a:sym typeface="印品黑体" charset="0"/>
            </a:endParaRPr>
          </a:p>
          <a:p>
            <a:pPr marL="285750" indent="-285750">
              <a:buFont typeface="Wingdings" panose="05000000000000000000" pitchFamily="2" charset="2"/>
              <a:buChar char="Ø"/>
            </a:pPr>
            <a:endParaRPr lang="zh-CN" altLang="en-US" dirty="0">
              <a:latin typeface="微软雅黑" panose="020B0503020204020204" pitchFamily="34" charset="-122"/>
              <a:ea typeface="微软雅黑" panose="020B0503020204020204" pitchFamily="34" charset="-122"/>
              <a:sym typeface="印品黑体"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fade">
                                      <p:cBhvr>
                                        <p:cTn id="7" dur="1000"/>
                                        <p:tgtEl>
                                          <p:spTgt spid="21507"/>
                                        </p:tgtEl>
                                      </p:cBhvr>
                                    </p:animEffect>
                                    <p:anim calcmode="lin" valueType="num">
                                      <p:cBhvr>
                                        <p:cTn id="8" dur="1000" fill="hold"/>
                                        <p:tgtEl>
                                          <p:spTgt spid="21507"/>
                                        </p:tgtEl>
                                        <p:attrNameLst>
                                          <p:attrName>ppt_x</p:attrName>
                                        </p:attrNameLst>
                                      </p:cBhvr>
                                      <p:tavLst>
                                        <p:tav tm="0">
                                          <p:val>
                                            <p:strVal val="#ppt_x"/>
                                          </p:val>
                                        </p:tav>
                                        <p:tav tm="100000">
                                          <p:val>
                                            <p:strVal val="#ppt_x"/>
                                          </p:val>
                                        </p:tav>
                                      </p:tavLst>
                                    </p:anim>
                                    <p:anim calcmode="lin" valueType="num">
                                      <p:cBhvr>
                                        <p:cTn id="9" dur="1000" fill="hold"/>
                                        <p:tgtEl>
                                          <p:spTgt spid="215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框 18"/>
          <p:cNvSpPr txBox="1"/>
          <p:nvPr/>
        </p:nvSpPr>
        <p:spPr>
          <a:xfrm>
            <a:off x="149225" y="17145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技术创新</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22530" name="文本框 1"/>
          <p:cNvSpPr txBox="1"/>
          <p:nvPr/>
        </p:nvSpPr>
        <p:spPr>
          <a:xfrm>
            <a:off x="2262188" y="63500"/>
            <a:ext cx="5524500" cy="522288"/>
          </a:xfrm>
          <a:prstGeom prst="rect">
            <a:avLst/>
          </a:prstGeom>
          <a:noFill/>
          <a:ln w="9525">
            <a:noFill/>
          </a:ln>
        </p:spPr>
        <p:txBody>
          <a:bodyPr wrap="square" anchor="t" anchorCtr="0">
            <a:spAutoFit/>
          </a:bodyPr>
          <a:p>
            <a:pPr>
              <a:lnSpc>
                <a:spcPct val="160000"/>
              </a:lnSpc>
            </a:pP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创新点</a:t>
            </a:r>
            <a:r>
              <a:rPr lang="en-US" altLang="zh-CN" sz="2000" b="1" dirty="0">
                <a:solidFill>
                  <a:srgbClr val="0533B2"/>
                </a:solidFill>
                <a:latin typeface="微软雅黑" panose="020B0503020204020204" pitchFamily="34" charset="-122"/>
                <a:ea typeface="微软雅黑" panose="020B0503020204020204" pitchFamily="34" charset="-122"/>
                <a:sym typeface="印品黑体" charset="0"/>
              </a:rPr>
              <a:t>2 </a:t>
            </a: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开放式——方便用户进行定制和扩展</a:t>
            </a:r>
            <a:endParaRPr lang="zh-CN" altLang="en-US" sz="20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5" name="文本框 4"/>
          <p:cNvSpPr txBox="1"/>
          <p:nvPr/>
        </p:nvSpPr>
        <p:spPr>
          <a:xfrm>
            <a:off x="581025" y="1279525"/>
            <a:ext cx="3683000" cy="2584450"/>
          </a:xfrm>
          <a:prstGeom prst="rect">
            <a:avLst/>
          </a:prstGeom>
          <a:noFill/>
        </p:spPr>
        <p:txBody>
          <a:bodyPr wrap="square" rtlCol="0">
            <a:spAutoFit/>
          </a:bodyPr>
          <a:lstStyle/>
          <a:p>
            <a:pPr marL="285750" indent="-285750" fontAlgn="auto">
              <a:lnSpc>
                <a:spcPct val="200000"/>
              </a:lnSpc>
              <a:buFont typeface="Wingdings" panose="05000000000000000000" pitchFamily="2" charset="2"/>
              <a:buChar char="Ø"/>
            </a:pPr>
            <a:r>
              <a:rPr lang="zh-CN" altLang="en-US" noProof="1" dirty="0">
                <a:latin typeface="微软雅黑" panose="020B0503020204020204" pitchFamily="34" charset="-122"/>
                <a:ea typeface="微软雅黑" panose="020B0503020204020204" pitchFamily="34" charset="-122"/>
                <a:cs typeface="+mn-ea"/>
                <a:sym typeface="+mn-lt"/>
              </a:rPr>
              <a:t>支持多种测试类型</a:t>
            </a:r>
            <a:endParaRPr lang="en-US" altLang="zh-CN" noProof="1" dirty="0">
              <a:latin typeface="微软雅黑" panose="020B0503020204020204" pitchFamily="34" charset="-122"/>
              <a:ea typeface="微软雅黑" panose="020B0503020204020204" pitchFamily="34" charset="-122"/>
              <a:cs typeface="+mn-ea"/>
              <a:sym typeface="+mn-lt"/>
            </a:endParaRPr>
          </a:p>
          <a:p>
            <a:pPr marL="285750" indent="-285750" fontAlgn="auto">
              <a:lnSpc>
                <a:spcPct val="200000"/>
              </a:lnSpc>
              <a:buFont typeface="Wingdings" panose="05000000000000000000" pitchFamily="2" charset="2"/>
              <a:buChar char="Ø"/>
            </a:pPr>
            <a:r>
              <a:rPr lang="zh-CN" altLang="en-US" noProof="1" dirty="0">
                <a:latin typeface="微软雅黑" panose="020B0503020204020204" pitchFamily="34" charset="-122"/>
                <a:ea typeface="微软雅黑" panose="020B0503020204020204" pitchFamily="34" charset="-122"/>
                <a:cs typeface="+mn-ea"/>
                <a:sym typeface="+mn-lt"/>
              </a:rPr>
              <a:t>用户定制测试需求</a:t>
            </a:r>
            <a:endParaRPr lang="en-US" altLang="zh-CN" noProof="1" dirty="0">
              <a:latin typeface="微软雅黑" panose="020B0503020204020204" pitchFamily="34" charset="-122"/>
              <a:ea typeface="微软雅黑" panose="020B0503020204020204" pitchFamily="34" charset="-122"/>
              <a:cs typeface="+mn-ea"/>
              <a:sym typeface="+mn-lt"/>
            </a:endParaRPr>
          </a:p>
          <a:p>
            <a:pPr marL="285750" indent="-285750" fontAlgn="auto">
              <a:lnSpc>
                <a:spcPct val="200000"/>
              </a:lnSpc>
              <a:buFont typeface="Wingdings" panose="05000000000000000000" pitchFamily="2" charset="2"/>
              <a:buChar char="Ø"/>
            </a:pPr>
            <a:r>
              <a:rPr lang="zh-CN" altLang="en-US" noProof="1" dirty="0">
                <a:latin typeface="微软雅黑" panose="020B0503020204020204" pitchFamily="34" charset="-122"/>
                <a:ea typeface="微软雅黑" panose="020B0503020204020204" pitchFamily="34" charset="-122"/>
                <a:cs typeface="+mn-cs"/>
              </a:rPr>
              <a:t>开放的外部接口</a:t>
            </a:r>
            <a:endParaRPr lang="en-US" altLang="zh-CN" noProof="1" dirty="0">
              <a:latin typeface="微软雅黑" panose="020B0503020204020204" pitchFamily="34" charset="-122"/>
              <a:ea typeface="微软雅黑" panose="020B0503020204020204" pitchFamily="34" charset="-122"/>
            </a:endParaRPr>
          </a:p>
          <a:p>
            <a:pPr marL="285750" indent="-285750" fontAlgn="auto">
              <a:lnSpc>
                <a:spcPct val="200000"/>
              </a:lnSpc>
              <a:buFont typeface="Wingdings" panose="05000000000000000000" pitchFamily="2" charset="2"/>
              <a:buChar char="Ø"/>
            </a:pPr>
            <a:r>
              <a:rPr lang="zh-CN" altLang="en-US" noProof="1" dirty="0">
                <a:latin typeface="微软雅黑" panose="020B0503020204020204" pitchFamily="34" charset="-122"/>
                <a:ea typeface="微软雅黑" panose="020B0503020204020204" pitchFamily="34" charset="-122"/>
                <a:cs typeface="+mn-cs"/>
              </a:rPr>
              <a:t>模块化方便</a:t>
            </a:r>
            <a:r>
              <a:rPr lang="zh-CN" altLang="en-US" noProof="1" dirty="0">
                <a:latin typeface="微软雅黑" panose="020B0503020204020204" pitchFamily="34" charset="-122"/>
                <a:ea typeface="微软雅黑" panose="020B0503020204020204" pitchFamily="34" charset="-122"/>
                <a:cs typeface="+mn-ea"/>
                <a:sym typeface="+mn-lt"/>
              </a:rPr>
              <a:t>升级和扩展</a:t>
            </a:r>
            <a:endParaRPr lang="en-US" altLang="zh-CN" noProof="1" dirty="0">
              <a:latin typeface="微软雅黑" panose="020B0503020204020204" pitchFamily="34" charset="-122"/>
              <a:ea typeface="微软雅黑" panose="020B0503020204020204" pitchFamily="34" charset="-122"/>
              <a:cs typeface="+mn-ea"/>
              <a:sym typeface="+mn-lt"/>
            </a:endParaRPr>
          </a:p>
          <a:p>
            <a:pPr fontAlgn="auto"/>
            <a:endParaRPr lang="zh-CN" altLang="en-US" noProof="1" dirty="0">
              <a:latin typeface="微软雅黑" panose="020B0503020204020204" pitchFamily="34" charset="-122"/>
              <a:ea typeface="微软雅黑" panose="020B0503020204020204" pitchFamily="34" charset="-122"/>
            </a:endParaRPr>
          </a:p>
        </p:txBody>
      </p:sp>
      <p:pic>
        <p:nvPicPr>
          <p:cNvPr id="22532" name="图片 1"/>
          <p:cNvPicPr>
            <a:picLocks noChangeAspect="1"/>
          </p:cNvPicPr>
          <p:nvPr/>
        </p:nvPicPr>
        <p:blipFill>
          <a:blip r:embed="rId1">
            <a:clrChange>
              <a:clrFrom>
                <a:srgbClr val="FFFFFF"/>
              </a:clrFrom>
              <a:clrTo>
                <a:srgbClr val="FFFFFF">
                  <a:alpha val="0"/>
                </a:srgbClr>
              </a:clrTo>
            </a:clrChange>
          </a:blip>
          <a:srcRect l="1352" t="6239" r="2638" b="4446"/>
          <a:stretch>
            <a:fillRect/>
          </a:stretch>
        </p:blipFill>
        <p:spPr>
          <a:xfrm>
            <a:off x="3300413" y="841375"/>
            <a:ext cx="4943475" cy="3308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fade">
                                      <p:cBhvr>
                                        <p:cTn id="7" dur="1000"/>
                                        <p:tgtEl>
                                          <p:spTgt spid="22532"/>
                                        </p:tgtEl>
                                      </p:cBhvr>
                                    </p:animEffect>
                                    <p:anim calcmode="lin" valueType="num">
                                      <p:cBhvr>
                                        <p:cTn id="8" dur="1000" fill="hold"/>
                                        <p:tgtEl>
                                          <p:spTgt spid="22532"/>
                                        </p:tgtEl>
                                        <p:attrNameLst>
                                          <p:attrName>ppt_x</p:attrName>
                                        </p:attrNameLst>
                                      </p:cBhvr>
                                      <p:tavLst>
                                        <p:tav tm="0">
                                          <p:val>
                                            <p:strVal val="#ppt_x"/>
                                          </p:val>
                                        </p:tav>
                                        <p:tav tm="100000">
                                          <p:val>
                                            <p:strVal val="#ppt_x"/>
                                          </p:val>
                                        </p:tav>
                                      </p:tavLst>
                                    </p:anim>
                                    <p:anim calcmode="lin" valueType="num">
                                      <p:cBhvr>
                                        <p:cTn id="9" dur="1000" fill="hold"/>
                                        <p:tgtEl>
                                          <p:spTgt spid="225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18"/>
          <p:cNvSpPr txBox="1"/>
          <p:nvPr/>
        </p:nvSpPr>
        <p:spPr>
          <a:xfrm>
            <a:off x="149225" y="17145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技术创新</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23554" name="文本框 1"/>
          <p:cNvSpPr txBox="1"/>
          <p:nvPr/>
        </p:nvSpPr>
        <p:spPr>
          <a:xfrm>
            <a:off x="2290763" y="49213"/>
            <a:ext cx="5051425" cy="582612"/>
          </a:xfrm>
          <a:prstGeom prst="rect">
            <a:avLst/>
          </a:prstGeom>
          <a:noFill/>
          <a:ln w="9525">
            <a:noFill/>
          </a:ln>
        </p:spPr>
        <p:txBody>
          <a:bodyPr wrap="square" anchor="t" anchorCtr="0">
            <a:spAutoFit/>
          </a:bodyPr>
          <a:p>
            <a:pPr>
              <a:lnSpc>
                <a:spcPct val="160000"/>
              </a:lnSpc>
            </a:pP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创新点</a:t>
            </a:r>
            <a:r>
              <a:rPr lang="en-US" altLang="zh-CN" sz="2000" b="1" dirty="0">
                <a:solidFill>
                  <a:srgbClr val="0533B2"/>
                </a:solidFill>
                <a:latin typeface="微软雅黑" panose="020B0503020204020204" pitchFamily="34" charset="-122"/>
                <a:ea typeface="微软雅黑" panose="020B0503020204020204" pitchFamily="34" charset="-122"/>
                <a:sym typeface="印品黑体" charset="0"/>
              </a:rPr>
              <a:t>3</a:t>
            </a: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 AI 深度学习</a:t>
            </a:r>
            <a:r>
              <a:rPr lang="en-US" altLang="zh-CN" sz="2000" b="1" dirty="0">
                <a:solidFill>
                  <a:srgbClr val="0533B2"/>
                </a:solidFill>
                <a:latin typeface="微软雅黑" panose="020B0503020204020204" pitchFamily="34" charset="-122"/>
                <a:ea typeface="微软雅黑" panose="020B0503020204020204" pitchFamily="34" charset="-122"/>
                <a:sym typeface="印品黑体" charset="0"/>
              </a:rPr>
              <a:t>——</a:t>
            </a: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缺陷分析与定位</a:t>
            </a:r>
            <a:endParaRPr lang="zh-CN" altLang="en-US" sz="20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4" name="文本框 3"/>
          <p:cNvSpPr txBox="1"/>
          <p:nvPr/>
        </p:nvSpPr>
        <p:spPr>
          <a:xfrm>
            <a:off x="460375" y="1236663"/>
            <a:ext cx="3708400" cy="3138488"/>
          </a:xfrm>
          <a:prstGeom prst="rect">
            <a:avLst/>
          </a:prstGeom>
          <a:noFill/>
        </p:spPr>
        <p:txBody>
          <a:bodyPr wrap="square" rtlCol="0">
            <a:spAutoFit/>
          </a:bodyPr>
          <a:lstStyle/>
          <a:p>
            <a:pPr marL="285750" indent="-285750" fontAlgn="auto">
              <a:lnSpc>
                <a:spcPct val="200000"/>
              </a:lnSpc>
              <a:buFont typeface="Wingdings" panose="05000000000000000000" pitchFamily="2" charset="2"/>
              <a:buChar char="Ø"/>
            </a:pPr>
            <a:r>
              <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lt"/>
              </a:rPr>
              <a:t>AI技术通过集成的视觉检测</a:t>
            </a:r>
            <a:endParaRPr lang="en-US" altLang="zh-CN" noProof="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indent="-285750" fontAlgn="auto">
              <a:lnSpc>
                <a:spcPct val="200000"/>
              </a:lnSpc>
              <a:buFont typeface="Wingdings" panose="05000000000000000000" pitchFamily="2" charset="2"/>
              <a:buChar char="Ø"/>
            </a:pPr>
            <a:r>
              <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lt"/>
              </a:rPr>
              <a:t>应用AOI（自动光学检测)技术</a:t>
            </a:r>
            <a:endParaRPr lang="en-US" altLang="zh-CN" noProof="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indent="-285750" fontAlgn="auto">
              <a:lnSpc>
                <a:spcPct val="200000"/>
              </a:lnSpc>
              <a:buFont typeface="Wingdings" panose="05000000000000000000" pitchFamily="2" charset="2"/>
              <a:buChar char="Ø"/>
            </a:pPr>
            <a:r>
              <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lt"/>
              </a:rPr>
              <a:t>深度学习和智能分析</a:t>
            </a:r>
            <a:endParaRPr lang="en-US" altLang="zh-CN" noProof="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indent="-285750" fontAlgn="auto">
              <a:lnSpc>
                <a:spcPct val="200000"/>
              </a:lnSpc>
              <a:buFont typeface="Wingdings" panose="05000000000000000000" pitchFamily="2" charset="2"/>
              <a:buChar char="Ø"/>
            </a:pPr>
            <a:r>
              <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lt"/>
              </a:rPr>
              <a:t>实现缺陷跟踪管理</a:t>
            </a:r>
            <a:endPar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285750" indent="-285750" fontAlgn="auto">
              <a:lnSpc>
                <a:spcPct val="200000"/>
              </a:lnSpc>
              <a:buFont typeface="Wingdings" panose="05000000000000000000" pitchFamily="2" charset="2"/>
              <a:buChar char="Ø"/>
            </a:pPr>
            <a:r>
              <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lt"/>
              </a:rPr>
              <a:t>提高的检测的准确率和稳定性</a:t>
            </a:r>
            <a:endParaRPr lang="en-US" altLang="zh-CN" noProof="1"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fontAlgn="auto"/>
            <a:endPar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23556" name="图片 8"/>
          <p:cNvPicPr>
            <a:picLocks noChangeAspect="1"/>
          </p:cNvPicPr>
          <p:nvPr/>
        </p:nvPicPr>
        <p:blipFill>
          <a:blip r:embed="rId1"/>
          <a:stretch>
            <a:fillRect/>
          </a:stretch>
        </p:blipFill>
        <p:spPr>
          <a:xfrm>
            <a:off x="3995738" y="1444625"/>
            <a:ext cx="4687887" cy="26892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fade">
                                      <p:cBhvr>
                                        <p:cTn id="7" dur="1000"/>
                                        <p:tgtEl>
                                          <p:spTgt spid="23556"/>
                                        </p:tgtEl>
                                      </p:cBhvr>
                                    </p:animEffect>
                                    <p:anim calcmode="lin" valueType="num">
                                      <p:cBhvr>
                                        <p:cTn id="8" dur="1000" fill="hold"/>
                                        <p:tgtEl>
                                          <p:spTgt spid="23556"/>
                                        </p:tgtEl>
                                        <p:attrNameLst>
                                          <p:attrName>ppt_x</p:attrName>
                                        </p:attrNameLst>
                                      </p:cBhvr>
                                      <p:tavLst>
                                        <p:tav tm="0">
                                          <p:val>
                                            <p:strVal val="#ppt_x"/>
                                          </p:val>
                                        </p:tav>
                                        <p:tav tm="100000">
                                          <p:val>
                                            <p:strVal val="#ppt_x"/>
                                          </p:val>
                                        </p:tav>
                                      </p:tavLst>
                                    </p:anim>
                                    <p:anim calcmode="lin" valueType="num">
                                      <p:cBhvr>
                                        <p:cTn id="9" dur="1000" fill="hold"/>
                                        <p:tgtEl>
                                          <p:spTgt spid="235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文本框 18"/>
          <p:cNvSpPr txBox="1"/>
          <p:nvPr/>
        </p:nvSpPr>
        <p:spPr>
          <a:xfrm>
            <a:off x="149225" y="17145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应用场景</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24578" name="Rectangle 2"/>
          <p:cNvSpPr/>
          <p:nvPr/>
        </p:nvSpPr>
        <p:spPr>
          <a:xfrm>
            <a:off x="5049838" y="3971925"/>
            <a:ext cx="2668587" cy="457200"/>
          </a:xfrm>
          <a:prstGeom prst="rect">
            <a:avLst/>
          </a:prstGeom>
          <a:noFill/>
          <a:ln w="9525">
            <a:noFill/>
          </a:ln>
        </p:spPr>
        <p:txBody>
          <a:bodyPr wrap="square" lIns="91440" tIns="45720" rIns="91440" bIns="45720" anchor="ctr" anchorCtr="0">
            <a:spAutoFit/>
          </a:bodyPr>
          <a:p>
            <a:endParaRPr lang="zh-CN" altLang="en-US">
              <a:latin typeface="印品黑体" charset="0"/>
            </a:endParaRPr>
          </a:p>
        </p:txBody>
      </p:sp>
      <p:sp>
        <p:nvSpPr>
          <p:cNvPr id="24579" name="文本框 4"/>
          <p:cNvSpPr txBox="1"/>
          <p:nvPr/>
        </p:nvSpPr>
        <p:spPr>
          <a:xfrm>
            <a:off x="579438" y="723900"/>
            <a:ext cx="2924175" cy="3414713"/>
          </a:xfrm>
          <a:prstGeom prst="rect">
            <a:avLst/>
          </a:prstGeom>
          <a:noFill/>
          <a:ln w="9525">
            <a:noFill/>
          </a:ln>
        </p:spPr>
        <p:txBody>
          <a:bodyPr wrap="square" anchor="t" anchorCtr="0">
            <a:spAutoFit/>
          </a:bodyPr>
          <a:p>
            <a:pPr marL="342900" indent="-342900">
              <a:lnSpc>
                <a:spcPct val="150000"/>
              </a:lnSpc>
              <a:buFont typeface="Wingdings" panose="05000000000000000000" pitchFamily="2" charset="2"/>
              <a:buChar char="ü"/>
            </a:pPr>
            <a:r>
              <a:rPr lang="zh-CN" altLang="zh-CN" dirty="0">
                <a:latin typeface="微软雅黑" panose="020B0503020204020204" pitchFamily="34" charset="-122"/>
                <a:ea typeface="微软雅黑" panose="020B0503020204020204" pitchFamily="34" charset="-122"/>
                <a:sym typeface="印品黑体" charset="0"/>
              </a:rPr>
              <a:t>客户信息管理；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zh-CN" dirty="0">
                <a:latin typeface="微软雅黑" panose="020B0503020204020204" pitchFamily="34" charset="-122"/>
                <a:ea typeface="微软雅黑" panose="020B0503020204020204" pitchFamily="34" charset="-122"/>
                <a:sym typeface="印品黑体" charset="0"/>
              </a:rPr>
              <a:t>芯片测筛；</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zh-CN" dirty="0">
                <a:latin typeface="微软雅黑" panose="020B0503020204020204" pitchFamily="34" charset="-122"/>
                <a:ea typeface="微软雅黑" panose="020B0503020204020204" pitchFamily="34" charset="-122"/>
                <a:sym typeface="印品黑体" charset="0"/>
              </a:rPr>
              <a:t>测试任务流程管理；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zh-CN" dirty="0">
                <a:latin typeface="微软雅黑" panose="020B0503020204020204" pitchFamily="34" charset="-122"/>
                <a:ea typeface="微软雅黑" panose="020B0503020204020204" pitchFamily="34" charset="-122"/>
                <a:sym typeface="印品黑体" charset="0"/>
              </a:rPr>
              <a:t>问题追踪与缺陷分析；</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zh-CN" dirty="0">
                <a:latin typeface="微软雅黑" panose="020B0503020204020204" pitchFamily="34" charset="-122"/>
                <a:ea typeface="微软雅黑" panose="020B0503020204020204" pitchFamily="34" charset="-122"/>
                <a:sym typeface="印品黑体" charset="0"/>
              </a:rPr>
              <a:t>审核管理；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zh-CN" dirty="0">
                <a:latin typeface="微软雅黑" panose="020B0503020204020204" pitchFamily="34" charset="-122"/>
                <a:ea typeface="微软雅黑" panose="020B0503020204020204" pitchFamily="34" charset="-122"/>
                <a:sym typeface="印品黑体" charset="0"/>
              </a:rPr>
              <a:t>质检报告生成；</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zh-CN" dirty="0">
                <a:latin typeface="微软雅黑" panose="020B0503020204020204" pitchFamily="34" charset="-122"/>
                <a:ea typeface="微软雅黑" panose="020B0503020204020204" pitchFamily="34" charset="-122"/>
                <a:sym typeface="印品黑体" charset="0"/>
              </a:rPr>
              <a:t>报表统计管理；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zh-CN" dirty="0">
                <a:latin typeface="微软雅黑" panose="020B0503020204020204" pitchFamily="34" charset="-122"/>
                <a:ea typeface="微软雅黑" panose="020B0503020204020204" pitchFamily="34" charset="-122"/>
                <a:sym typeface="印品黑体" charset="0"/>
              </a:rPr>
              <a:t>日志管理。</a:t>
            </a:r>
            <a:endParaRPr lang="zh-CN" altLang="zh-CN" dirty="0">
              <a:latin typeface="微软雅黑" panose="020B0503020204020204" pitchFamily="34" charset="-122"/>
              <a:ea typeface="微软雅黑" panose="020B0503020204020204" pitchFamily="34" charset="-122"/>
              <a:sym typeface="印品黑体" charset="0"/>
            </a:endParaRPr>
          </a:p>
        </p:txBody>
      </p:sp>
      <p:sp>
        <p:nvSpPr>
          <p:cNvPr id="4" name="Freeform 4"/>
          <p:cNvSpPr/>
          <p:nvPr/>
        </p:nvSpPr>
        <p:spPr>
          <a:xfrm>
            <a:off x="4608830" y="779779"/>
            <a:ext cx="4277995" cy="3767972"/>
          </a:xfrm>
          <a:custGeom>
            <a:avLst/>
            <a:gdLst/>
            <a:ahLst/>
            <a:cxnLst/>
            <a:rect l="l" t="t" r="r" b="b"/>
            <a:pathLst>
              <a:path w="8067214" h="7677304">
                <a:moveTo>
                  <a:pt x="0" y="0"/>
                </a:moveTo>
                <a:lnTo>
                  <a:pt x="8067214" y="0"/>
                </a:lnTo>
                <a:lnTo>
                  <a:pt x="8067214" y="7677304"/>
                </a:lnTo>
                <a:lnTo>
                  <a:pt x="0" y="7677304"/>
                </a:lnTo>
                <a:lnTo>
                  <a:pt x="0" y="0"/>
                </a:lnTo>
                <a:close/>
              </a:path>
            </a:pathLst>
          </a:custGeom>
          <a:blipFill>
            <a:blip r:embed="rId1">
              <a:extLst>
                <a:ext uri="{96DAC541-7B7A-43D3-8B79-37D633B846F1}">
                  <asvg:svgBlip xmlns:asvg="http://schemas.microsoft.com/office/drawing/2016/SVG/main" r:embed="rId2"/>
                </a:ext>
              </a:extLst>
            </a:blip>
            <a:stretch>
              <a:fillRect b="-8740"/>
            </a:stretch>
          </a:blipFill>
        </p:spPr>
        <p:txBody>
          <a:bodyPr/>
          <a:lstStyle/>
          <a:p>
            <a:pPr fontAlgn="auto"/>
            <a:endParaRPr lang="zh-CN" altLang="en-US" strike="noStrike" noProof="1" dirty="0"/>
          </a:p>
        </p:txBody>
      </p:sp>
      <p:sp>
        <p:nvSpPr>
          <p:cNvPr id="24581" name="文本框 6"/>
          <p:cNvSpPr txBox="1"/>
          <p:nvPr/>
        </p:nvSpPr>
        <p:spPr>
          <a:xfrm>
            <a:off x="5127625" y="1495425"/>
            <a:ext cx="3048000" cy="584200"/>
          </a:xfrm>
          <a:prstGeom prst="rect">
            <a:avLst/>
          </a:prstGeom>
          <a:noFill/>
          <a:ln w="9525">
            <a:noFill/>
          </a:ln>
        </p:spPr>
        <p:txBody>
          <a:bodyPr wrap="square" anchor="t" anchorCtr="0">
            <a:spAutoFit/>
          </a:bodyPr>
          <a:p>
            <a:r>
              <a:rPr lang="zh-CN" altLang="en-US" sz="1600">
                <a:latin typeface="微软雅黑" panose="020B0503020204020204" pitchFamily="34" charset="-122"/>
                <a:ea typeface="微软雅黑" panose="020B0503020204020204" pitchFamily="34" charset="-122"/>
              </a:rPr>
              <a:t>芯片检测涵盖了科研、医疗、军事等多个领域。</a:t>
            </a:r>
            <a:endParaRPr lang="zh-CN" altLang="en-US" sz="1600">
              <a:latin typeface="微软雅黑" panose="020B0503020204020204" pitchFamily="34" charset="-122"/>
              <a:ea typeface="微软雅黑" panose="020B0503020204020204" pitchFamily="34" charset="-122"/>
            </a:endParaRPr>
          </a:p>
        </p:txBody>
      </p:sp>
      <p:sp>
        <p:nvSpPr>
          <p:cNvPr id="24582" name="文本框 7"/>
          <p:cNvSpPr txBox="1"/>
          <p:nvPr/>
        </p:nvSpPr>
        <p:spPr>
          <a:xfrm>
            <a:off x="5776913" y="2509838"/>
            <a:ext cx="2055812" cy="584200"/>
          </a:xfrm>
          <a:prstGeom prst="rect">
            <a:avLst/>
          </a:prstGeom>
          <a:noFill/>
          <a:ln w="9525">
            <a:noFill/>
          </a:ln>
        </p:spPr>
        <p:txBody>
          <a:bodyPr wrap="square" anchor="t" anchorCtr="0">
            <a:spAutoFit/>
          </a:bodyPr>
          <a:p>
            <a:r>
              <a:rPr lang="zh-CN" altLang="en-US" sz="1600">
                <a:latin typeface="微软雅黑" panose="020B0503020204020204" pitchFamily="34" charset="-122"/>
                <a:ea typeface="微软雅黑" panose="020B0503020204020204" pitchFamily="34" charset="-122"/>
              </a:rPr>
              <a:t>科研研究所、芯片制造商、大型企业等</a:t>
            </a:r>
            <a:endParaRPr lang="zh-CN" altLang="en-US" sz="1600">
              <a:latin typeface="微软雅黑" panose="020B0503020204020204" pitchFamily="34" charset="-122"/>
              <a:ea typeface="微软雅黑" panose="020B0503020204020204" pitchFamily="34" charset="-122"/>
            </a:endParaRPr>
          </a:p>
        </p:txBody>
      </p:sp>
      <p:sp>
        <p:nvSpPr>
          <p:cNvPr id="24583" name="文本框 8"/>
          <p:cNvSpPr txBox="1"/>
          <p:nvPr/>
        </p:nvSpPr>
        <p:spPr>
          <a:xfrm>
            <a:off x="6251575" y="3444875"/>
            <a:ext cx="1335088" cy="830263"/>
          </a:xfrm>
          <a:prstGeom prst="rect">
            <a:avLst/>
          </a:prstGeom>
          <a:noFill/>
          <a:ln w="9525">
            <a:noFill/>
          </a:ln>
        </p:spPr>
        <p:txBody>
          <a:bodyPr wrap="square" anchor="t" anchorCtr="0">
            <a:spAutoFit/>
          </a:bodyPr>
          <a:p>
            <a:r>
              <a:rPr lang="zh-CN" altLang="en-US" sz="1600" dirty="0">
                <a:latin typeface="微软雅黑" panose="020B0503020204020204" pitchFamily="34" charset="-122"/>
                <a:ea typeface="微软雅黑" panose="020B0503020204020204" pitchFamily="34" charset="-122"/>
              </a:rPr>
              <a:t>中小型芯片测试企业、外包企业</a:t>
            </a:r>
            <a:endParaRPr lang="zh-CN" altLang="en-US" sz="16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046788" y="4538663"/>
            <a:ext cx="1517650" cy="336550"/>
          </a:xfrm>
          <a:prstGeom prst="rect">
            <a:avLst/>
          </a:prstGeom>
          <a:solidFill>
            <a:schemeClr val="accent3">
              <a:lumMod val="20000"/>
              <a:lumOff val="80000"/>
            </a:schemeClr>
          </a:solidFill>
        </p:spPr>
        <p:txBody>
          <a:bodyPr wrap="square" rtlCol="0">
            <a:spAutoFit/>
          </a:bodyPr>
          <a:lstStyle/>
          <a:p>
            <a:pPr fontAlgn="auto"/>
            <a:r>
              <a:rPr lang="zh-CN" altLang="en-US" sz="1600" noProof="1" dirty="0">
                <a:latin typeface="微软雅黑" panose="020B0503020204020204" pitchFamily="34" charset="-122"/>
                <a:ea typeface="微软雅黑" panose="020B0503020204020204" pitchFamily="34" charset="-122"/>
                <a:cs typeface="+mn-cs"/>
              </a:rPr>
              <a:t>服务对象反馈</a:t>
            </a:r>
            <a:endParaRPr lang="zh-CN" altLang="en-US" sz="1600" noProof="1" dirty="0">
              <a:latin typeface="微软雅黑" panose="020B0503020204020204" pitchFamily="34" charset="-122"/>
              <a:ea typeface="微软雅黑" panose="020B0503020204020204" pitchFamily="34" charset="-122"/>
            </a:endParaRPr>
          </a:p>
        </p:txBody>
      </p:sp>
      <p:sp>
        <p:nvSpPr>
          <p:cNvPr id="10" name="流程图: 手动操作 9"/>
          <p:cNvSpPr/>
          <p:nvPr/>
        </p:nvSpPr>
        <p:spPr>
          <a:xfrm>
            <a:off x="5915025" y="3311525"/>
            <a:ext cx="1673225" cy="1236663"/>
          </a:xfrm>
          <a:prstGeom prst="flowChartManualOperation">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noFill/>
            </a:endParaRPr>
          </a:p>
        </p:txBody>
      </p:sp>
      <p:sp>
        <p:nvSpPr>
          <p:cNvPr id="24586" name="文本框 11"/>
          <p:cNvSpPr txBox="1"/>
          <p:nvPr/>
        </p:nvSpPr>
        <p:spPr>
          <a:xfrm>
            <a:off x="3859213" y="3444875"/>
            <a:ext cx="1517650" cy="1554163"/>
          </a:xfrm>
          <a:prstGeom prst="rect">
            <a:avLst/>
          </a:prstGeom>
          <a:noFill/>
          <a:ln w="9525">
            <a:noFill/>
          </a:ln>
        </p:spPr>
        <p:txBody>
          <a:bodyPr wrap="square" anchor="t" anchorCtr="0">
            <a:spAutoFit/>
          </a:bodyPr>
          <a:p>
            <a:pPr>
              <a:lnSpc>
                <a:spcPct val="150000"/>
              </a:lnSpc>
            </a:pPr>
            <a:r>
              <a:rPr lang="zh-CN" altLang="en-US" sz="1400" dirty="0">
                <a:latin typeface="微软雅黑" panose="020B0503020204020204" pitchFamily="34" charset="-122"/>
                <a:ea typeface="微软雅黑" panose="020B0503020204020204" pitchFamily="34" charset="-122"/>
              </a:rPr>
              <a:t>提高测试质量！</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灵活调度统筹！</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提高生产效率！</a:t>
            </a:r>
            <a:endParaRPr lang="en-US" altLang="zh-CN" sz="14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sp>
        <p:nvSpPr>
          <p:cNvPr id="13" name="对话气泡: 椭圆形 12"/>
          <p:cNvSpPr/>
          <p:nvPr/>
        </p:nvSpPr>
        <p:spPr>
          <a:xfrm>
            <a:off x="3598863" y="3429000"/>
            <a:ext cx="1784350" cy="1119188"/>
          </a:xfrm>
          <a:prstGeom prst="wedgeEllipseCallout">
            <a:avLst>
              <a:gd name="adj1" fmla="val 95579"/>
              <a:gd name="adj2" fmla="val 7819"/>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581"/>
                                        </p:tgtEl>
                                        <p:attrNameLst>
                                          <p:attrName>style.visibility</p:attrName>
                                        </p:attrNameLst>
                                      </p:cBhvr>
                                      <p:to>
                                        <p:strVal val="visible"/>
                                      </p:to>
                                    </p:set>
                                    <p:animEffect transition="in" filter="fade">
                                      <p:cBhvr>
                                        <p:cTn id="12" dur="1000"/>
                                        <p:tgtEl>
                                          <p:spTgt spid="24581"/>
                                        </p:tgtEl>
                                      </p:cBhvr>
                                    </p:animEffect>
                                    <p:anim calcmode="lin" valueType="num">
                                      <p:cBhvr>
                                        <p:cTn id="13" dur="1000" fill="hold"/>
                                        <p:tgtEl>
                                          <p:spTgt spid="24581"/>
                                        </p:tgtEl>
                                        <p:attrNameLst>
                                          <p:attrName>ppt_x</p:attrName>
                                        </p:attrNameLst>
                                      </p:cBhvr>
                                      <p:tavLst>
                                        <p:tav tm="0">
                                          <p:val>
                                            <p:strVal val="#ppt_x"/>
                                          </p:val>
                                        </p:tav>
                                        <p:tav tm="100000">
                                          <p:val>
                                            <p:strVal val="#ppt_x"/>
                                          </p:val>
                                        </p:tav>
                                      </p:tavLst>
                                    </p:anim>
                                    <p:anim calcmode="lin" valueType="num">
                                      <p:cBhvr>
                                        <p:cTn id="14" dur="1000" fill="hold"/>
                                        <p:tgtEl>
                                          <p:spTgt spid="2458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582"/>
                                        </p:tgtEl>
                                        <p:attrNameLst>
                                          <p:attrName>style.visibility</p:attrName>
                                        </p:attrNameLst>
                                      </p:cBhvr>
                                      <p:to>
                                        <p:strVal val="visible"/>
                                      </p:to>
                                    </p:set>
                                    <p:animEffect transition="in" filter="fade">
                                      <p:cBhvr>
                                        <p:cTn id="17" dur="1000"/>
                                        <p:tgtEl>
                                          <p:spTgt spid="24582"/>
                                        </p:tgtEl>
                                      </p:cBhvr>
                                    </p:animEffect>
                                    <p:anim calcmode="lin" valueType="num">
                                      <p:cBhvr>
                                        <p:cTn id="18" dur="1000" fill="hold"/>
                                        <p:tgtEl>
                                          <p:spTgt spid="24582"/>
                                        </p:tgtEl>
                                        <p:attrNameLst>
                                          <p:attrName>ppt_x</p:attrName>
                                        </p:attrNameLst>
                                      </p:cBhvr>
                                      <p:tavLst>
                                        <p:tav tm="0">
                                          <p:val>
                                            <p:strVal val="#ppt_x"/>
                                          </p:val>
                                        </p:tav>
                                        <p:tav tm="100000">
                                          <p:val>
                                            <p:strVal val="#ppt_x"/>
                                          </p:val>
                                        </p:tav>
                                      </p:tavLst>
                                    </p:anim>
                                    <p:anim calcmode="lin" valueType="num">
                                      <p:cBhvr>
                                        <p:cTn id="19" dur="1000" fill="hold"/>
                                        <p:tgtEl>
                                          <p:spTgt spid="2458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583"/>
                                        </p:tgtEl>
                                        <p:attrNameLst>
                                          <p:attrName>style.visibility</p:attrName>
                                        </p:attrNameLst>
                                      </p:cBhvr>
                                      <p:to>
                                        <p:strVal val="visible"/>
                                      </p:to>
                                    </p:set>
                                    <p:animEffect transition="in" filter="fade">
                                      <p:cBhvr>
                                        <p:cTn id="22" dur="1000"/>
                                        <p:tgtEl>
                                          <p:spTgt spid="24583"/>
                                        </p:tgtEl>
                                      </p:cBhvr>
                                    </p:animEffect>
                                    <p:anim calcmode="lin" valueType="num">
                                      <p:cBhvr>
                                        <p:cTn id="23" dur="1000" fill="hold"/>
                                        <p:tgtEl>
                                          <p:spTgt spid="24583"/>
                                        </p:tgtEl>
                                        <p:attrNameLst>
                                          <p:attrName>ppt_x</p:attrName>
                                        </p:attrNameLst>
                                      </p:cBhvr>
                                      <p:tavLst>
                                        <p:tav tm="0">
                                          <p:val>
                                            <p:strVal val="#ppt_x"/>
                                          </p:val>
                                        </p:tav>
                                        <p:tav tm="100000">
                                          <p:val>
                                            <p:strVal val="#ppt_x"/>
                                          </p:val>
                                        </p:tav>
                                      </p:tavLst>
                                    </p:anim>
                                    <p:anim calcmode="lin" valueType="num">
                                      <p:cBhvr>
                                        <p:cTn id="24" dur="1000" fill="hold"/>
                                        <p:tgtEl>
                                          <p:spTgt spid="2458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4586"/>
                                        </p:tgtEl>
                                        <p:attrNameLst>
                                          <p:attrName>style.visibility</p:attrName>
                                        </p:attrNameLst>
                                      </p:cBhvr>
                                      <p:to>
                                        <p:strVal val="visible"/>
                                      </p:to>
                                    </p:set>
                                    <p:animEffect transition="in" filter="fade">
                                      <p:cBhvr>
                                        <p:cTn id="39" dur="1000"/>
                                        <p:tgtEl>
                                          <p:spTgt spid="24586"/>
                                        </p:tgtEl>
                                      </p:cBhvr>
                                    </p:animEffect>
                                    <p:anim calcmode="lin" valueType="num">
                                      <p:cBhvr>
                                        <p:cTn id="40" dur="1000" fill="hold"/>
                                        <p:tgtEl>
                                          <p:spTgt spid="24586"/>
                                        </p:tgtEl>
                                        <p:attrNameLst>
                                          <p:attrName>ppt_x</p:attrName>
                                        </p:attrNameLst>
                                      </p:cBhvr>
                                      <p:tavLst>
                                        <p:tav tm="0">
                                          <p:val>
                                            <p:strVal val="#ppt_x"/>
                                          </p:val>
                                        </p:tav>
                                        <p:tav tm="100000">
                                          <p:val>
                                            <p:strVal val="#ppt_x"/>
                                          </p:val>
                                        </p:tav>
                                      </p:tavLst>
                                    </p:anim>
                                    <p:anim calcmode="lin" valueType="num">
                                      <p:cBhvr>
                                        <p:cTn id="41" dur="1000" fill="hold"/>
                                        <p:tgtEl>
                                          <p:spTgt spid="245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24586" grpId="0"/>
      <p:bldP spid="24581" grpId="0"/>
      <p:bldP spid="24582" grpId="0"/>
      <p:bldP spid="24583"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文本框 18"/>
          <p:cNvSpPr txBox="1"/>
          <p:nvPr/>
        </p:nvSpPr>
        <p:spPr>
          <a:xfrm>
            <a:off x="149225" y="17145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竞争优势</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25" name="文本框 24"/>
          <p:cNvSpPr txBox="1"/>
          <p:nvPr/>
        </p:nvSpPr>
        <p:spPr>
          <a:xfrm>
            <a:off x="149225" y="631825"/>
            <a:ext cx="7370763" cy="1739900"/>
          </a:xfrm>
          <a:prstGeom prst="rect">
            <a:avLst/>
          </a:prstGeom>
          <a:noFill/>
        </p:spPr>
        <p:txBody>
          <a:bodyPr wrap="square" lIns="91424" tIns="45712" rIns="91424" bIns="45712" rtlCol="0">
            <a:noAutofit/>
          </a:bodyPr>
          <a:lstStyle/>
          <a:p>
            <a:pPr marL="342900" indent="-342900" fontAlgn="auto">
              <a:lnSpc>
                <a:spcPct val="160000"/>
              </a:lnSpc>
              <a:buFont typeface="Wingdings" panose="05000000000000000000" charset="0"/>
              <a:buChar char="Ø"/>
            </a:pPr>
            <a:r>
              <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ea"/>
              </a:rPr>
              <a:t>校企合作，技术攻关</a:t>
            </a:r>
            <a:r>
              <a:rPr lang="en-US" altLang="zh-CN" noProof="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ea"/>
              </a:rPr>
              <a:t>产学研深度融合，突破技术壁垒</a:t>
            </a:r>
            <a:endPar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60000"/>
              </a:lnSpc>
              <a:buFont typeface="Wingdings" panose="05000000000000000000" charset="0"/>
              <a:buChar char="Ø"/>
            </a:pPr>
            <a:r>
              <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ea"/>
              </a:rPr>
              <a:t>四位一体，模式创新</a:t>
            </a:r>
            <a:r>
              <a:rPr lang="en-US" altLang="zh-CN" noProof="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noProof="1" dirty="0">
                <a:latin typeface="微软雅黑" panose="020B0503020204020204" pitchFamily="34" charset="-122"/>
                <a:ea typeface="微软雅黑" panose="020B0503020204020204" pitchFamily="34" charset="-122"/>
                <a:cs typeface="微软雅黑" panose="020B0503020204020204" pitchFamily="34" charset="-122"/>
                <a:sym typeface="+mn-ea"/>
              </a:rPr>
              <a:t>智能化、流水化、商业化、实用化</a:t>
            </a:r>
            <a:endParaRPr lang="en-US" altLang="zh-CN" noProof="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60000"/>
              </a:lnSpc>
            </a:pPr>
            <a:endParaRPr lang="en-US" altLang="zh-CN" kern="0" noProof="1"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aphicFrame>
        <p:nvGraphicFramePr>
          <p:cNvPr id="25603" name="对象 6"/>
          <p:cNvGraphicFramePr/>
          <p:nvPr/>
        </p:nvGraphicFramePr>
        <p:xfrm>
          <a:off x="2330450" y="1643063"/>
          <a:ext cx="4799013" cy="2974975"/>
        </p:xfrm>
        <a:graphic>
          <a:graphicData uri="http://schemas.openxmlformats.org/presentationml/2006/ole">
            <mc:AlternateContent xmlns:mc="http://schemas.openxmlformats.org/markup-compatibility/2006">
              <mc:Choice xmlns:v="urn:schemas-microsoft-com:vml" Requires="v">
                <p:oleObj spid="_x0000_s3076" name="" r:id="rId1" imgW="4563745" imgH="2767965" progId="Visio.Drawing.15">
                  <p:embed/>
                </p:oleObj>
              </mc:Choice>
              <mc:Fallback>
                <p:oleObj name="" r:id="rId1" imgW="4563745" imgH="2767965" progId="Visio.Drawing.15">
                  <p:embed/>
                  <p:pic>
                    <p:nvPicPr>
                      <p:cNvPr id="0" name="图片 3075"/>
                      <p:cNvPicPr/>
                      <p:nvPr/>
                    </p:nvPicPr>
                    <p:blipFill>
                      <a:blip r:embed="rId2"/>
                      <a:stretch>
                        <a:fillRect/>
                      </a:stretch>
                    </p:blipFill>
                    <p:spPr>
                      <a:xfrm>
                        <a:off x="2330450" y="1643063"/>
                        <a:ext cx="4799013" cy="2974975"/>
                      </a:xfrm>
                      <a:prstGeom prst="rect">
                        <a:avLst/>
                      </a:prstGeom>
                      <a:noFill/>
                      <a:ln w="38100">
                        <a:noFill/>
                        <a:miter/>
                      </a:ln>
                    </p:spPr>
                  </p:pic>
                </p:oleObj>
              </mc:Fallback>
            </mc:AlternateContent>
          </a:graphicData>
        </a:graphic>
      </p:graphicFrame>
      <p:sp>
        <p:nvSpPr>
          <p:cNvPr id="25604" name="文本框 5"/>
          <p:cNvSpPr txBox="1"/>
          <p:nvPr/>
        </p:nvSpPr>
        <p:spPr>
          <a:xfrm>
            <a:off x="3914775" y="4729163"/>
            <a:ext cx="1630363" cy="312737"/>
          </a:xfrm>
          <a:prstGeom prst="rect">
            <a:avLst/>
          </a:prstGeom>
          <a:noFill/>
          <a:ln w="9525">
            <a:noFill/>
          </a:ln>
        </p:spPr>
        <p:txBody>
          <a:bodyPr wrap="square" anchor="t" anchorCtr="0"/>
          <a:p>
            <a:r>
              <a:rPr lang="zh-CN" altLang="en-US" sz="1600" dirty="0">
                <a:latin typeface="印品黑体" charset="0"/>
              </a:rPr>
              <a:t>项目层次示意图</a:t>
            </a:r>
            <a:endParaRPr lang="zh-CN" altLang="en-US" sz="1600" dirty="0">
              <a:latin typeface="印品黑体"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fade">
                                      <p:cBhvr>
                                        <p:cTn id="7" dur="1000"/>
                                        <p:tgtEl>
                                          <p:spTgt spid="25603"/>
                                        </p:tgtEl>
                                      </p:cBhvr>
                                    </p:animEffect>
                                    <p:anim calcmode="lin" valueType="num">
                                      <p:cBhvr>
                                        <p:cTn id="8" dur="1000" fill="hold"/>
                                        <p:tgtEl>
                                          <p:spTgt spid="25603"/>
                                        </p:tgtEl>
                                        <p:attrNameLst>
                                          <p:attrName>ppt_x</p:attrName>
                                        </p:attrNameLst>
                                      </p:cBhvr>
                                      <p:tavLst>
                                        <p:tav tm="0">
                                          <p:val>
                                            <p:strVal val="#ppt_x"/>
                                          </p:val>
                                        </p:tav>
                                        <p:tav tm="100000">
                                          <p:val>
                                            <p:strVal val="#ppt_x"/>
                                          </p:val>
                                        </p:tav>
                                      </p:tavLst>
                                    </p:anim>
                                    <p:anim calcmode="lin" valueType="num">
                                      <p:cBhvr>
                                        <p:cTn id="9" dur="1000" fill="hold"/>
                                        <p:tgtEl>
                                          <p:spTgt spid="256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文本框 18"/>
          <p:cNvSpPr txBox="1"/>
          <p:nvPr/>
        </p:nvSpPr>
        <p:spPr>
          <a:xfrm>
            <a:off x="149225" y="171450"/>
            <a:ext cx="1416050" cy="461963"/>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推广模式</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26626" name="文本框 1"/>
          <p:cNvSpPr txBox="1"/>
          <p:nvPr/>
        </p:nvSpPr>
        <p:spPr>
          <a:xfrm>
            <a:off x="247650" y="1100138"/>
            <a:ext cx="4467225" cy="2252662"/>
          </a:xfrm>
          <a:prstGeom prst="rect">
            <a:avLst/>
          </a:prstGeom>
          <a:noFill/>
          <a:ln w="9525">
            <a:noFill/>
          </a:ln>
        </p:spPr>
        <p:txBody>
          <a:bodyPr wrap="square" anchor="t" anchorCtr="0">
            <a:spAutoFit/>
          </a:bodyPr>
          <a:p>
            <a:pPr marL="342900" indent="-342900">
              <a:lnSpc>
                <a:spcPct val="16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sym typeface="印品黑体" charset="0"/>
              </a:rPr>
              <a:t>企业网址宣传</a:t>
            </a:r>
            <a:endParaRPr lang="en-US" altLang="zh-CN" dirty="0">
              <a:latin typeface="微软雅黑" panose="020B0503020204020204" pitchFamily="34" charset="-122"/>
              <a:ea typeface="微软雅黑" panose="020B0503020204020204" pitchFamily="34" charset="-122"/>
            </a:endParaRPr>
          </a:p>
          <a:p>
            <a:pPr marL="342900" indent="-342900">
              <a:lnSpc>
                <a:spcPct val="16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sym typeface="印品黑体" charset="0"/>
              </a:rPr>
              <a:t>参加行业展会及讲座</a:t>
            </a:r>
            <a:endParaRPr lang="zh-CN" altLang="en-US" dirty="0">
              <a:latin typeface="微软雅黑" panose="020B0503020204020204" pitchFamily="34" charset="-122"/>
              <a:ea typeface="微软雅黑" panose="020B0503020204020204" pitchFamily="34" charset="-122"/>
            </a:endParaRPr>
          </a:p>
          <a:p>
            <a:pPr marL="342900" indent="-342900">
              <a:lnSpc>
                <a:spcPct val="16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sym typeface="印品黑体" charset="0"/>
              </a:rPr>
              <a:t>与多家公司建立合作关系</a:t>
            </a:r>
            <a:endParaRPr lang="zh-CN" altLang="en-US" dirty="0">
              <a:latin typeface="微软雅黑" panose="020B0503020204020204" pitchFamily="34" charset="-122"/>
              <a:ea typeface="微软雅黑" panose="020B0503020204020204" pitchFamily="34" charset="-122"/>
            </a:endParaRPr>
          </a:p>
          <a:p>
            <a:pPr marL="342900" indent="-342900">
              <a:lnSpc>
                <a:spcPct val="16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sym typeface="印品黑体" charset="0"/>
              </a:rPr>
              <a:t>参加学术会议，展示项目成果</a:t>
            </a:r>
            <a:endParaRPr lang="zh-CN" altLang="en-US" dirty="0">
              <a:latin typeface="微软雅黑" panose="020B0503020204020204" pitchFamily="34" charset="-122"/>
              <a:ea typeface="微软雅黑" panose="020B0503020204020204" pitchFamily="34" charset="-122"/>
            </a:endParaRPr>
          </a:p>
          <a:p>
            <a:pPr marL="342900" indent="-342900">
              <a:lnSpc>
                <a:spcPct val="160000"/>
              </a:lnSpc>
              <a:buFont typeface="Wingdings" panose="05000000000000000000" charset="0"/>
              <a:buChar char="l"/>
            </a:pPr>
            <a:r>
              <a:rPr lang="zh-CN" altLang="en-US" dirty="0">
                <a:latin typeface="微软雅黑" panose="020B0503020204020204" pitchFamily="34" charset="-122"/>
                <a:ea typeface="微软雅黑" panose="020B0503020204020204" pitchFamily="34" charset="-122"/>
                <a:sym typeface="印品黑体" charset="0"/>
              </a:rPr>
              <a:t>微信公众号，加大多方位宣传力度</a:t>
            </a:r>
            <a:endParaRPr lang="zh-CN" altLang="en-US" dirty="0">
              <a:latin typeface="微软雅黑" panose="020B0503020204020204" pitchFamily="34" charset="-122"/>
              <a:ea typeface="微软雅黑" panose="020B0503020204020204" pitchFamily="34" charset="-122"/>
              <a:sym typeface="印品黑体" charset="0"/>
            </a:endParaRPr>
          </a:p>
        </p:txBody>
      </p:sp>
      <p:pic>
        <p:nvPicPr>
          <p:cNvPr id="22" name="图片 22" descr="a0aec6db4bd7f39fd6c0e5376d8060f"/>
          <p:cNvPicPr>
            <a:picLocks noChangeAspect="1"/>
          </p:cNvPicPr>
          <p:nvPr/>
        </p:nvPicPr>
        <p:blipFill>
          <a:blip r:embed="rId1"/>
          <a:stretch>
            <a:fillRect/>
          </a:stretch>
        </p:blipFill>
        <p:spPr>
          <a:xfrm>
            <a:off x="4337050" y="750888"/>
            <a:ext cx="1931988" cy="1187450"/>
          </a:xfrm>
          <a:prstGeom prst="rect">
            <a:avLst/>
          </a:prstGeom>
          <a:noFill/>
          <a:ln w="9525" cap="flat" cmpd="sng">
            <a:solidFill>
              <a:srgbClr val="BFBFBF"/>
            </a:solidFill>
            <a:prstDash val="solid"/>
            <a:round/>
            <a:headEnd type="none" w="med" len="med"/>
            <a:tailEnd type="none" w="med" len="med"/>
          </a:ln>
        </p:spPr>
      </p:pic>
      <p:pic>
        <p:nvPicPr>
          <p:cNvPr id="3" name="图片 37" descr="89f72b2d966456c2ba7e59fcf1ce35f"/>
          <p:cNvPicPr>
            <a:picLocks noChangeAspect="1"/>
          </p:cNvPicPr>
          <p:nvPr/>
        </p:nvPicPr>
        <p:blipFill>
          <a:blip r:embed="rId2"/>
          <a:stretch>
            <a:fillRect/>
          </a:stretch>
        </p:blipFill>
        <p:spPr>
          <a:xfrm>
            <a:off x="6503988" y="776288"/>
            <a:ext cx="1785937" cy="1162050"/>
          </a:xfrm>
          <a:prstGeom prst="rect">
            <a:avLst/>
          </a:prstGeom>
          <a:noFill/>
          <a:ln w="9525" cap="flat" cmpd="sng">
            <a:solidFill>
              <a:srgbClr val="BFBFBF"/>
            </a:solidFill>
            <a:prstDash val="solid"/>
            <a:round/>
            <a:headEnd type="none" w="med" len="med"/>
            <a:tailEnd type="none" w="med" len="med"/>
          </a:ln>
        </p:spPr>
      </p:pic>
      <p:pic>
        <p:nvPicPr>
          <p:cNvPr id="42" name="图片 42" descr="4e7a1e79ba01e2f7fc33d2c110f8460"/>
          <p:cNvPicPr>
            <a:picLocks noChangeAspect="1"/>
          </p:cNvPicPr>
          <p:nvPr/>
        </p:nvPicPr>
        <p:blipFill>
          <a:blip r:embed="rId3"/>
          <a:stretch>
            <a:fillRect/>
          </a:stretch>
        </p:blipFill>
        <p:spPr>
          <a:xfrm>
            <a:off x="4337050" y="2095500"/>
            <a:ext cx="1931988" cy="1322388"/>
          </a:xfrm>
          <a:prstGeom prst="rect">
            <a:avLst/>
          </a:prstGeom>
          <a:noFill/>
          <a:ln w="9525" cap="flat" cmpd="sng">
            <a:solidFill>
              <a:srgbClr val="BFBFBF"/>
            </a:solidFill>
            <a:prstDash val="solid"/>
            <a:round/>
            <a:headEnd type="none" w="med" len="med"/>
            <a:tailEnd type="none" w="med" len="med"/>
          </a:ln>
        </p:spPr>
      </p:pic>
      <p:pic>
        <p:nvPicPr>
          <p:cNvPr id="63" name="图片 63" descr="7c2c6e24f3555118e428c20e8ae3b7f"/>
          <p:cNvPicPr>
            <a:picLocks noChangeAspect="1"/>
          </p:cNvPicPr>
          <p:nvPr/>
        </p:nvPicPr>
        <p:blipFill>
          <a:blip r:embed="rId4"/>
          <a:srcRect t="2464" b="49951"/>
          <a:stretch>
            <a:fillRect/>
          </a:stretch>
        </p:blipFill>
        <p:spPr>
          <a:xfrm>
            <a:off x="4337050" y="3763963"/>
            <a:ext cx="1931988" cy="952500"/>
          </a:xfrm>
          <a:prstGeom prst="rect">
            <a:avLst/>
          </a:prstGeom>
          <a:noFill/>
          <a:ln w="9525" cap="flat" cmpd="sng">
            <a:solidFill>
              <a:srgbClr val="BFBFBF"/>
            </a:solidFill>
            <a:prstDash val="solid"/>
            <a:round/>
            <a:headEnd type="none" w="med" len="med"/>
            <a:tailEnd type="none" w="med" len="med"/>
          </a:ln>
        </p:spPr>
      </p:pic>
      <p:pic>
        <p:nvPicPr>
          <p:cNvPr id="16" name="图片 15"/>
          <p:cNvPicPr>
            <a:picLocks noChangeAspect="1"/>
          </p:cNvPicPr>
          <p:nvPr/>
        </p:nvPicPr>
        <p:blipFill>
          <a:blip r:embed="rId5"/>
          <a:stretch>
            <a:fillRect/>
          </a:stretch>
        </p:blipFill>
        <p:spPr>
          <a:xfrm>
            <a:off x="6503988" y="2078038"/>
            <a:ext cx="1785937" cy="1339850"/>
          </a:xfrm>
          <a:prstGeom prst="rect">
            <a:avLst/>
          </a:prstGeom>
          <a:noFill/>
          <a:ln w="9525" cap="flat" cmpd="sng">
            <a:solidFill>
              <a:srgbClr val="BFBFBF"/>
            </a:solidFill>
            <a:prstDash val="solid"/>
            <a:round/>
            <a:headEnd type="none" w="med" len="med"/>
            <a:tailEnd type="none" w="med" len="med"/>
          </a:ln>
        </p:spPr>
      </p:pic>
      <p:sp>
        <p:nvSpPr>
          <p:cNvPr id="26632" name="文本框 3"/>
          <p:cNvSpPr txBox="1"/>
          <p:nvPr/>
        </p:nvSpPr>
        <p:spPr>
          <a:xfrm>
            <a:off x="1662113" y="171450"/>
            <a:ext cx="3470275" cy="461963"/>
          </a:xfrm>
          <a:prstGeom prst="rect">
            <a:avLst/>
          </a:prstGeom>
          <a:noFill/>
          <a:ln w="9525">
            <a:noFill/>
          </a:ln>
        </p:spPr>
        <p:txBody>
          <a:bodyPr wrap="square" anchor="t" anchorCtr="0">
            <a:spAutoFit/>
          </a:bodyPr>
          <a:p>
            <a:r>
              <a:rPr lang="en-US" altLang="zh-CN" sz="2400" dirty="0">
                <a:solidFill>
                  <a:srgbClr val="0533B2"/>
                </a:solidFill>
                <a:latin typeface="微软雅黑" panose="020B0503020204020204" pitchFamily="34" charset="-122"/>
                <a:ea typeface="微软雅黑" panose="020B0503020204020204" pitchFamily="34" charset="-122"/>
              </a:rPr>
              <a:t>——</a:t>
            </a:r>
            <a:r>
              <a:rPr lang="zh-CN" altLang="en-US" sz="2400" dirty="0">
                <a:solidFill>
                  <a:srgbClr val="0533B2"/>
                </a:solidFill>
                <a:latin typeface="微软雅黑" panose="020B0503020204020204" pitchFamily="34" charset="-122"/>
                <a:ea typeface="微软雅黑" panose="020B0503020204020204" pitchFamily="34" charset="-122"/>
              </a:rPr>
              <a:t>立体化，多方位</a:t>
            </a:r>
            <a:endParaRPr lang="zh-CN" altLang="en-US" sz="2400" dirty="0">
              <a:solidFill>
                <a:srgbClr val="0533B2"/>
              </a:solidFill>
              <a:latin typeface="微软雅黑" panose="020B0503020204020204" pitchFamily="34" charset="-122"/>
              <a:ea typeface="微软雅黑" panose="020B0503020204020204" pitchFamily="34" charset="-122"/>
            </a:endParaRPr>
          </a:p>
        </p:txBody>
      </p:sp>
      <p:pic>
        <p:nvPicPr>
          <p:cNvPr id="11" name="图片 63" descr="7c2c6e24f3555118e428c20e8ae3b7f"/>
          <p:cNvPicPr>
            <a:picLocks noChangeAspect="1"/>
          </p:cNvPicPr>
          <p:nvPr/>
        </p:nvPicPr>
        <p:blipFill>
          <a:blip r:embed="rId4"/>
          <a:srcRect t="50533" b="7191"/>
          <a:stretch>
            <a:fillRect/>
          </a:stretch>
        </p:blipFill>
        <p:spPr>
          <a:xfrm>
            <a:off x="6503988" y="3763963"/>
            <a:ext cx="1785937" cy="952500"/>
          </a:xfrm>
          <a:prstGeom prst="rect">
            <a:avLst/>
          </a:prstGeom>
          <a:noFill/>
          <a:ln w="9525" cap="flat" cmpd="sng">
            <a:solidFill>
              <a:srgbClr val="BFBFBF"/>
            </a:solidFill>
            <a:prstDash val="solid"/>
            <a:round/>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anim calcmode="lin" valueType="num">
                                      <p:cBhvr>
                                        <p:cTn id="22" dur="1000" fill="hold"/>
                                        <p:tgtEl>
                                          <p:spTgt spid="42"/>
                                        </p:tgtEl>
                                        <p:attrNameLst>
                                          <p:attrName>ppt_x</p:attrName>
                                        </p:attrNameLst>
                                      </p:cBhvr>
                                      <p:tavLst>
                                        <p:tav tm="0">
                                          <p:val>
                                            <p:strVal val="#ppt_x"/>
                                          </p:val>
                                        </p:tav>
                                        <p:tav tm="100000">
                                          <p:val>
                                            <p:strVal val="#ppt_x"/>
                                          </p:val>
                                        </p:tav>
                                      </p:tavLst>
                                    </p:anim>
                                    <p:anim calcmode="lin" valueType="num">
                                      <p:cBhvr>
                                        <p:cTn id="2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anim calcmode="lin" valueType="num">
                                      <p:cBhvr>
                                        <p:cTn id="29" dur="1000" fill="hold"/>
                                        <p:tgtEl>
                                          <p:spTgt spid="63"/>
                                        </p:tgtEl>
                                        <p:attrNameLst>
                                          <p:attrName>ppt_x</p:attrName>
                                        </p:attrNameLst>
                                      </p:cBhvr>
                                      <p:tavLst>
                                        <p:tav tm="0">
                                          <p:val>
                                            <p:strVal val="#ppt_x"/>
                                          </p:val>
                                        </p:tav>
                                        <p:tav tm="100000">
                                          <p:val>
                                            <p:strVal val="#ppt_x"/>
                                          </p:val>
                                        </p:tav>
                                      </p:tavLst>
                                    </p:anim>
                                    <p:anim calcmode="lin" valueType="num">
                                      <p:cBhvr>
                                        <p:cTn id="3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文本框 18"/>
          <p:cNvSpPr txBox="1"/>
          <p:nvPr/>
        </p:nvSpPr>
        <p:spPr>
          <a:xfrm>
            <a:off x="149225" y="17145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财务预测</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27650" name="文本框 1"/>
          <p:cNvSpPr txBox="1"/>
          <p:nvPr/>
        </p:nvSpPr>
        <p:spPr>
          <a:xfrm>
            <a:off x="850900" y="701675"/>
            <a:ext cx="7766050" cy="1169988"/>
          </a:xfrm>
          <a:prstGeom prst="rect">
            <a:avLst/>
          </a:prstGeom>
          <a:noFill/>
          <a:ln w="9525">
            <a:noFill/>
          </a:ln>
        </p:spPr>
        <p:txBody>
          <a:bodyPr wrap="square" anchor="t" anchorCtr="0">
            <a:spAutoFit/>
          </a:bodyPr>
          <a:p>
            <a:pPr>
              <a:lnSpc>
                <a:spcPct val="130000"/>
              </a:lnSpc>
            </a:pPr>
            <a:r>
              <a:rPr lang="zh-CN" altLang="en-US" dirty="0">
                <a:latin typeface="微软雅黑" panose="020B0503020204020204" pitchFamily="34" charset="-122"/>
                <a:ea typeface="微软雅黑" panose="020B0503020204020204" pitchFamily="34" charset="-122"/>
                <a:sym typeface="印品黑体" charset="0"/>
              </a:rPr>
              <a:t>项目实施初期：与企业达成合作，建立战略合作关系，逐步提升团队知名度； </a:t>
            </a:r>
            <a:endParaRPr lang="en-US" altLang="zh-CN" dirty="0">
              <a:latin typeface="微软雅黑" panose="020B0503020204020204" pitchFamily="34" charset="-122"/>
              <a:ea typeface="微软雅黑" panose="020B0503020204020204" pitchFamily="34" charset="-122"/>
              <a:sym typeface="印品黑体" charset="0"/>
            </a:endParaRPr>
          </a:p>
          <a:p>
            <a:pPr>
              <a:lnSpc>
                <a:spcPct val="130000"/>
              </a:lnSpc>
            </a:pPr>
            <a:r>
              <a:rPr lang="zh-CN" altLang="en-US" dirty="0">
                <a:latin typeface="微软雅黑" panose="020B0503020204020204" pitchFamily="34" charset="-122"/>
                <a:ea typeface="微软雅黑" panose="020B0503020204020204" pitchFamily="34" charset="-122"/>
                <a:sym typeface="印品黑体" charset="0"/>
              </a:rPr>
              <a:t>项目实施中期：逐步规模化，努力扩大知名度及影响力，服务西部</a:t>
            </a:r>
            <a:endParaRPr lang="en-US" altLang="zh-CN" dirty="0">
              <a:latin typeface="微软雅黑" panose="020B0503020204020204" pitchFamily="34" charset="-122"/>
              <a:ea typeface="微软雅黑" panose="020B0503020204020204" pitchFamily="34" charset="-122"/>
              <a:sym typeface="印品黑体" charset="0"/>
            </a:endParaRPr>
          </a:p>
          <a:p>
            <a:pPr>
              <a:lnSpc>
                <a:spcPct val="130000"/>
              </a:lnSpc>
            </a:pPr>
            <a:r>
              <a:rPr lang="zh-CN" altLang="en-US" dirty="0">
                <a:latin typeface="微软雅黑" panose="020B0503020204020204" pitchFamily="34" charset="-122"/>
                <a:ea typeface="微软雅黑" panose="020B0503020204020204" pitchFamily="34" charset="-122"/>
                <a:sym typeface="印品黑体" charset="0"/>
              </a:rPr>
              <a:t>项目实施后期：预计在3-5年在行业内形成一定的规模布局。</a:t>
            </a:r>
            <a:endParaRPr lang="zh-CN" altLang="en-US" dirty="0">
              <a:latin typeface="微软雅黑" panose="020B0503020204020204" pitchFamily="34" charset="-122"/>
              <a:ea typeface="微软雅黑" panose="020B0503020204020204" pitchFamily="34" charset="-122"/>
              <a:sym typeface="印品黑体" charset="0"/>
            </a:endParaRPr>
          </a:p>
        </p:txBody>
      </p:sp>
      <p:graphicFrame>
        <p:nvGraphicFramePr>
          <p:cNvPr id="4" name="表格 3"/>
          <p:cNvGraphicFramePr/>
          <p:nvPr/>
        </p:nvGraphicFramePr>
        <p:xfrm>
          <a:off x="363538" y="2425700"/>
          <a:ext cx="4273550" cy="1778000"/>
        </p:xfrm>
        <a:graphic>
          <a:graphicData uri="http://schemas.openxmlformats.org/drawingml/2006/table">
            <a:tbl>
              <a:tblPr/>
              <a:tblGrid>
                <a:gridCol w="882650"/>
                <a:gridCol w="612140"/>
                <a:gridCol w="641985"/>
                <a:gridCol w="712470"/>
                <a:gridCol w="711835"/>
                <a:gridCol w="712470"/>
              </a:tblGrid>
              <a:tr h="297815">
                <a:tc>
                  <a:txBody>
                    <a:bodyPr/>
                    <a:lstStyle/>
                    <a:p>
                      <a:pPr indent="0" algn="ctr">
                        <a:buNone/>
                      </a:pPr>
                      <a:r>
                        <a:rPr lang="en-US" sz="1000" b="0">
                          <a:solidFill>
                            <a:srgbClr val="FFFFFF"/>
                          </a:solidFill>
                          <a:latin typeface="宋体" panose="02010600030101010101" pitchFamily="2" charset="-122"/>
                          <a:ea typeface="宋体" panose="02010600030101010101" pitchFamily="2" charset="-122"/>
                          <a:cs typeface="宋体" panose="02010600030101010101" pitchFamily="2" charset="-122"/>
                        </a:rPr>
                        <a:t>项目</a:t>
                      </a:r>
                      <a:endParaRPr lang="en-US" altLang="en-US" sz="10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4472C4"/>
                      </a:solidFill>
                      <a:prstDash val="solid"/>
                      <a:headEnd type="none" w="med" len="med"/>
                      <a:tailEnd type="none" w="med" len="med"/>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1000" b="1" dirty="0">
                          <a:solidFill>
                            <a:srgbClr val="FFFFFF"/>
                          </a:solidFill>
                          <a:latin typeface="宋体" panose="02010600030101010101" pitchFamily="2" charset="-122"/>
                          <a:ea typeface="宋体" panose="02010600030101010101" pitchFamily="2" charset="-122"/>
                          <a:cs typeface="宋体" panose="02010600030101010101" pitchFamily="2" charset="-122"/>
                        </a:rPr>
                        <a:t>2024年</a:t>
                      </a:r>
                      <a:endParaRPr lang="en-US" altLang="en-US" sz="1000"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1000" b="1" dirty="0">
                          <a:solidFill>
                            <a:srgbClr val="FFFFFF"/>
                          </a:solidFill>
                          <a:latin typeface="宋体" panose="02010600030101010101" pitchFamily="2" charset="-122"/>
                          <a:ea typeface="宋体" panose="02010600030101010101" pitchFamily="2" charset="-122"/>
                          <a:cs typeface="宋体" panose="02010600030101010101" pitchFamily="2" charset="-122"/>
                        </a:rPr>
                        <a:t>2025年</a:t>
                      </a:r>
                      <a:endParaRPr lang="en-US" altLang="en-US" sz="1000" b="1" dirty="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1000" b="1">
                          <a:solidFill>
                            <a:srgbClr val="FFFFFF"/>
                          </a:solidFill>
                          <a:latin typeface="宋体" panose="02010600030101010101" pitchFamily="2" charset="-122"/>
                          <a:ea typeface="宋体" panose="02010600030101010101" pitchFamily="2" charset="-122"/>
                          <a:cs typeface="宋体" panose="02010600030101010101" pitchFamily="2" charset="-122"/>
                        </a:rPr>
                        <a:t>2026年</a:t>
                      </a:r>
                      <a:endParaRPr lang="en-US" altLang="en-US" sz="10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1000" b="1">
                          <a:solidFill>
                            <a:srgbClr val="FFFFFF"/>
                          </a:solidFill>
                          <a:latin typeface="宋体" panose="02010600030101010101" pitchFamily="2" charset="-122"/>
                          <a:ea typeface="宋体" panose="02010600030101010101" pitchFamily="2" charset="-122"/>
                          <a:cs typeface="宋体" panose="02010600030101010101" pitchFamily="2" charset="-122"/>
                        </a:rPr>
                        <a:t>2027年</a:t>
                      </a:r>
                      <a:endParaRPr lang="en-US" altLang="en-US" sz="10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c>
                  <a:txBody>
                    <a:bodyPr/>
                    <a:lstStyle/>
                    <a:p>
                      <a:pPr indent="0" algn="ctr">
                        <a:buNone/>
                      </a:pPr>
                      <a:r>
                        <a:rPr lang="en-US" sz="1000" b="1">
                          <a:solidFill>
                            <a:srgbClr val="FFFFFF"/>
                          </a:solidFill>
                          <a:latin typeface="宋体" panose="02010600030101010101" pitchFamily="2" charset="-122"/>
                          <a:ea typeface="宋体" panose="02010600030101010101" pitchFamily="2" charset="-122"/>
                          <a:cs typeface="宋体" panose="02010600030101010101" pitchFamily="2" charset="-122"/>
                        </a:rPr>
                        <a:t>2028年</a:t>
                      </a:r>
                      <a:endParaRPr lang="en-US" altLang="en-US" sz="1000" b="1">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4472C4"/>
                      </a:solidFill>
                      <a:prstDash val="solid"/>
                      <a:headEnd type="none" w="med" len="med"/>
                      <a:tailEnd type="none" w="med" len="med"/>
                    </a:lnR>
                    <a:lnT w="12700" cap="flat" cmpd="sng">
                      <a:solidFill>
                        <a:srgbClr val="4472C4"/>
                      </a:solidFill>
                      <a:prstDash val="solid"/>
                      <a:headEnd type="none" w="med" len="med"/>
                      <a:tailEnd type="none" w="med" len="med"/>
                    </a:lnT>
                    <a:lnB w="12700" cap="flat" cmpd="sng">
                      <a:solidFill>
                        <a:srgbClr val="4472C4"/>
                      </a:solidFill>
                      <a:prstDash val="solid"/>
                      <a:headEnd type="none" w="med" len="med"/>
                      <a:tailEnd type="none" w="med" len="med"/>
                    </a:lnB>
                    <a:lnTlToBr>
                      <a:noFill/>
                    </a:lnTlToBr>
                    <a:lnBlToTr>
                      <a:noFill/>
                    </a:lnBlToTr>
                    <a:solidFill>
                      <a:srgbClr val="4472C4"/>
                    </a:solidFill>
                  </a:tcPr>
                </a:tc>
              </a:tr>
              <a:tr h="296545">
                <a:tc>
                  <a:txBody>
                    <a:bodyPr/>
                    <a:lstStyle/>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销售收入</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cap="flat">
                      <a:noFill/>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cap="flat">
                      <a:noFill/>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180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cap="flat">
                      <a:noFill/>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230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cap="flat">
                      <a:noFill/>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4472C4"/>
                      </a:solidFill>
                      <a:prstDash val="solid"/>
                      <a:headEnd type="none" w="med" len="med"/>
                      <a:tailEnd type="none" w="med" len="med"/>
                    </a:lnT>
                    <a:lnB cap="flat">
                      <a:noFill/>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340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4472C4"/>
                      </a:solidFill>
                      <a:prstDash val="solid"/>
                      <a:headEnd type="none" w="med" len="med"/>
                      <a:tailEnd type="none" w="med" len="med"/>
                    </a:lnR>
                    <a:lnT w="12700" cap="flat" cmpd="sng">
                      <a:solidFill>
                        <a:srgbClr val="4472C4"/>
                      </a:solidFill>
                      <a:prstDash val="solid"/>
                      <a:headEnd type="none" w="med" len="med"/>
                      <a:tailEnd type="none" w="med" len="med"/>
                    </a:lnT>
                    <a:lnB cap="flat">
                      <a:noFill/>
                    </a:lnB>
                    <a:lnTlToBr>
                      <a:noFill/>
                    </a:lnTlToBr>
                    <a:lnBlToTr>
                      <a:noFill/>
                    </a:lnBlToTr>
                    <a:solidFill>
                      <a:srgbClr val="D9E2F3"/>
                    </a:solidFill>
                  </a:tcPr>
                </a:tc>
              </a:tr>
              <a:tr h="264160">
                <a:tc>
                  <a:txBody>
                    <a:bodyPr/>
                    <a:lstStyle/>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服务收入</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290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370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500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560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4472C4"/>
                      </a:solidFill>
                      <a:prstDash val="solid"/>
                      <a:headEnd type="none" w="med" len="med"/>
                      <a:tailEnd type="none" w="med" len="med"/>
                    </a:lnR>
                    <a:lnT cap="flat">
                      <a:noFill/>
                    </a:lnT>
                    <a:lnB cap="flat">
                      <a:noFill/>
                    </a:lnB>
                    <a:lnTlToBr>
                      <a:noFill/>
                    </a:lnTlToBr>
                    <a:lnBlToTr>
                      <a:noFill/>
                    </a:lnBlToTr>
                    <a:noFill/>
                  </a:tcPr>
                </a:tc>
              </a:tr>
              <a:tr h="325120">
                <a:tc>
                  <a:txBody>
                    <a:bodyPr/>
                    <a:lstStyle/>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收取平台佣金</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80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260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4472C4"/>
                      </a:solidFill>
                      <a:prstDash val="solid"/>
                      <a:headEnd type="none" w="med" len="med"/>
                      <a:tailEnd type="none" w="med" len="med"/>
                    </a:lnR>
                    <a:lnT cap="flat">
                      <a:noFill/>
                    </a:lnT>
                    <a:lnB cap="flat">
                      <a:noFill/>
                    </a:lnB>
                    <a:lnTlToBr>
                      <a:noFill/>
                    </a:lnTlToBr>
                    <a:lnBlToTr>
                      <a:noFill/>
                    </a:lnBlToTr>
                    <a:solidFill>
                      <a:srgbClr val="D9E2F3"/>
                    </a:solidFill>
                  </a:tcPr>
                </a:tc>
              </a:tr>
              <a:tr h="296545">
                <a:tc>
                  <a:txBody>
                    <a:bodyPr/>
                    <a:lstStyle/>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广告收入</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20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30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50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70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no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80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4472C4"/>
                      </a:solidFill>
                      <a:prstDash val="solid"/>
                      <a:headEnd type="none" w="med" len="med"/>
                      <a:tailEnd type="none" w="med" len="med"/>
                    </a:lnR>
                    <a:lnT cap="flat">
                      <a:noFill/>
                    </a:lnT>
                    <a:lnB cap="flat">
                      <a:noFill/>
                    </a:lnB>
                    <a:lnTlToBr>
                      <a:noFill/>
                    </a:lnTlToBr>
                    <a:lnBlToTr>
                      <a:noFill/>
                    </a:lnBlToTr>
                    <a:noFill/>
                  </a:tcPr>
                </a:tc>
              </a:tr>
              <a:tr h="297815">
                <a:tc>
                  <a:txBody>
                    <a:bodyPr/>
                    <a:lstStyle/>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合计</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400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600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800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1070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2700" cap="flat" cmpd="sng">
                      <a:solidFill>
                        <a:srgbClr val="8EAADB"/>
                      </a:solidFill>
                      <a:prstDash val="solid"/>
                      <a:headEnd type="none" w="med" len="med"/>
                      <a:tailEnd type="none" w="med" len="med"/>
                    </a:lnB>
                    <a:lnTlToBr>
                      <a:noFill/>
                    </a:lnTlToBr>
                    <a:lnBlToTr>
                      <a:noFill/>
                    </a:lnBlToTr>
                    <a:solidFill>
                      <a:srgbClr val="D9E2F3"/>
                    </a:solidFill>
                  </a:tcPr>
                </a:tc>
                <a:tc>
                  <a:txBody>
                    <a:bodyPr/>
                    <a:lstStyle/>
                    <a:p>
                      <a:pPr indent="0" algn="ctr">
                        <a:buNone/>
                      </a:pPr>
                      <a:r>
                        <a:rPr lang="en-US" sz="1000" b="0" dirty="0">
                          <a:latin typeface="宋体" panose="02010600030101010101" pitchFamily="2" charset="-122"/>
                          <a:ea typeface="宋体" panose="02010600030101010101" pitchFamily="2" charset="-122"/>
                          <a:cs typeface="宋体" panose="02010600030101010101" pitchFamily="2" charset="-122"/>
                        </a:rPr>
                        <a:t>1240</a:t>
                      </a:r>
                      <a:endParaRPr lang="en-US" altLang="en-US" sz="1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w="12700" cap="flat" cmpd="sng">
                      <a:solidFill>
                        <a:srgbClr val="4472C4"/>
                      </a:solidFill>
                      <a:prstDash val="solid"/>
                      <a:headEnd type="none" w="med" len="med"/>
                      <a:tailEnd type="none" w="med" len="med"/>
                    </a:lnR>
                    <a:lnT cap="flat">
                      <a:noFill/>
                    </a:lnT>
                    <a:lnB w="12700" cap="flat" cmpd="sng">
                      <a:solidFill>
                        <a:srgbClr val="8EAADB"/>
                      </a:solidFill>
                      <a:prstDash val="solid"/>
                      <a:headEnd type="none" w="med" len="med"/>
                      <a:tailEnd type="none" w="med" len="med"/>
                    </a:lnB>
                    <a:lnTlToBr>
                      <a:noFill/>
                    </a:lnTlToBr>
                    <a:lnBlToTr>
                      <a:noFill/>
                    </a:lnBlToTr>
                    <a:solidFill>
                      <a:srgbClr val="D9E2F3"/>
                    </a:solidFill>
                  </a:tcPr>
                </a:tc>
              </a:tr>
            </a:tbl>
          </a:graphicData>
        </a:graphic>
      </p:graphicFrame>
      <p:sp>
        <p:nvSpPr>
          <p:cNvPr id="27703" name="文本框 4"/>
          <p:cNvSpPr txBox="1"/>
          <p:nvPr/>
        </p:nvSpPr>
        <p:spPr>
          <a:xfrm>
            <a:off x="363538" y="2039938"/>
            <a:ext cx="4495800" cy="336550"/>
          </a:xfrm>
          <a:prstGeom prst="rect">
            <a:avLst/>
          </a:prstGeom>
          <a:noFill/>
          <a:ln w="9525">
            <a:noFill/>
          </a:ln>
        </p:spPr>
        <p:txBody>
          <a:bodyPr wrap="square" anchor="t" anchorCtr="0">
            <a:spAutoFit/>
          </a:bodyPr>
          <a:p>
            <a:r>
              <a:rPr lang="zh-CN" altLang="en-US" sz="1600" dirty="0">
                <a:latin typeface="印品黑体" charset="0"/>
              </a:rPr>
              <a:t>表 2024-2028主营业务收入预测  (单位：万元)</a:t>
            </a:r>
            <a:endParaRPr lang="zh-CN" altLang="en-US" sz="1600" dirty="0">
              <a:latin typeface="印品黑体" charset="0"/>
            </a:endParaRPr>
          </a:p>
        </p:txBody>
      </p:sp>
      <p:pic>
        <p:nvPicPr>
          <p:cNvPr id="27704" name="图片 34" descr="图片1.净利润"/>
          <p:cNvPicPr>
            <a:picLocks noChangeAspect="1"/>
          </p:cNvPicPr>
          <p:nvPr/>
        </p:nvPicPr>
        <p:blipFill>
          <a:blip r:embed="rId1"/>
          <a:stretch>
            <a:fillRect/>
          </a:stretch>
        </p:blipFill>
        <p:spPr>
          <a:xfrm>
            <a:off x="5065713" y="2173288"/>
            <a:ext cx="3854450" cy="2014537"/>
          </a:xfrm>
          <a:prstGeom prst="rect">
            <a:avLst/>
          </a:prstGeom>
          <a:noFill/>
          <a:ln w="9525">
            <a:noFill/>
          </a:ln>
        </p:spPr>
      </p:pic>
      <p:sp>
        <p:nvSpPr>
          <p:cNvPr id="27705" name="文本框 5"/>
          <p:cNvSpPr txBox="1"/>
          <p:nvPr/>
        </p:nvSpPr>
        <p:spPr>
          <a:xfrm>
            <a:off x="5468938" y="4187825"/>
            <a:ext cx="3048000" cy="338138"/>
          </a:xfrm>
          <a:prstGeom prst="rect">
            <a:avLst/>
          </a:prstGeom>
          <a:noFill/>
          <a:ln w="9525">
            <a:noFill/>
          </a:ln>
        </p:spPr>
        <p:txBody>
          <a:bodyPr wrap="square" anchor="t" anchorCtr="0">
            <a:spAutoFit/>
          </a:bodyPr>
          <a:p>
            <a:r>
              <a:rPr lang="zh-CN" altLang="en-US" sz="1600" dirty="0">
                <a:latin typeface="印品黑体" charset="0"/>
              </a:rPr>
              <a:t>利润表分析</a:t>
            </a:r>
            <a:r>
              <a:rPr lang="zh-CN" altLang="en-US" sz="1600" dirty="0">
                <a:latin typeface="印品黑体" charset="0"/>
                <a:sym typeface="印品黑体" charset="0"/>
              </a:rPr>
              <a:t>(单位：万元)</a:t>
            </a:r>
            <a:endParaRPr lang="zh-CN" altLang="en-US" sz="1600" dirty="0">
              <a:latin typeface="印品黑体" charset="0"/>
              <a:sym typeface="印品黑体"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704"/>
                                        </p:tgtEl>
                                        <p:attrNameLst>
                                          <p:attrName>style.visibility</p:attrName>
                                        </p:attrNameLst>
                                      </p:cBhvr>
                                      <p:to>
                                        <p:strVal val="visible"/>
                                      </p:to>
                                    </p:set>
                                    <p:animEffect transition="in" filter="fade">
                                      <p:cBhvr>
                                        <p:cTn id="12" dur="1000"/>
                                        <p:tgtEl>
                                          <p:spTgt spid="27704"/>
                                        </p:tgtEl>
                                      </p:cBhvr>
                                    </p:animEffect>
                                    <p:anim calcmode="lin" valueType="num">
                                      <p:cBhvr>
                                        <p:cTn id="13" dur="1000" fill="hold"/>
                                        <p:tgtEl>
                                          <p:spTgt spid="27704"/>
                                        </p:tgtEl>
                                        <p:attrNameLst>
                                          <p:attrName>ppt_x</p:attrName>
                                        </p:attrNameLst>
                                      </p:cBhvr>
                                      <p:tavLst>
                                        <p:tav tm="0">
                                          <p:val>
                                            <p:strVal val="#ppt_x"/>
                                          </p:val>
                                        </p:tav>
                                        <p:tav tm="100000">
                                          <p:val>
                                            <p:strVal val="#ppt_x"/>
                                          </p:val>
                                        </p:tav>
                                      </p:tavLst>
                                    </p:anim>
                                    <p:anim calcmode="lin" valueType="num">
                                      <p:cBhvr>
                                        <p:cTn id="14" dur="1000" fill="hold"/>
                                        <p:tgtEl>
                                          <p:spTgt spid="277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18"/>
          <p:cNvSpPr txBox="1"/>
          <p:nvPr/>
        </p:nvSpPr>
        <p:spPr>
          <a:xfrm>
            <a:off x="247650" y="12700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股权结构</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28674" name="文本框 1"/>
          <p:cNvSpPr txBox="1"/>
          <p:nvPr/>
        </p:nvSpPr>
        <p:spPr>
          <a:xfrm>
            <a:off x="623888" y="744538"/>
            <a:ext cx="8388350" cy="825500"/>
          </a:xfrm>
          <a:prstGeom prst="rect">
            <a:avLst/>
          </a:prstGeom>
          <a:noFill/>
          <a:ln w="9525">
            <a:noFill/>
          </a:ln>
        </p:spPr>
        <p:txBody>
          <a:bodyPr wrap="square" anchor="t" anchorCtr="0">
            <a:spAutoFit/>
          </a:bodyPr>
          <a:p>
            <a:pPr>
              <a:lnSpc>
                <a:spcPct val="140000"/>
              </a:lnSpc>
            </a:pPr>
            <a:r>
              <a:rPr lang="zh-CN" altLang="en-US" dirty="0">
                <a:latin typeface="微软雅黑" panose="020B0503020204020204" pitchFamily="34" charset="-122"/>
                <a:ea typeface="微软雅黑" panose="020B0503020204020204" pitchFamily="34" charset="-122"/>
                <a:sym typeface="印品黑体" charset="0"/>
              </a:rPr>
              <a:t>公司法人占 </a:t>
            </a:r>
            <a:r>
              <a:rPr lang="en-US" altLang="zh-CN" dirty="0">
                <a:solidFill>
                  <a:srgbClr val="FF0000"/>
                </a:solidFill>
                <a:latin typeface="微软雅黑" panose="020B0503020204020204" pitchFamily="34" charset="-122"/>
                <a:ea typeface="微软雅黑" panose="020B0503020204020204" pitchFamily="34" charset="-122"/>
                <a:sym typeface="印品黑体" charset="0"/>
              </a:rPr>
              <a:t>30%</a:t>
            </a:r>
            <a:r>
              <a:rPr lang="zh-CN" altLang="en-US" dirty="0">
                <a:latin typeface="微软雅黑" panose="020B0503020204020204" pitchFamily="34" charset="-122"/>
                <a:ea typeface="微软雅黑" panose="020B0503020204020204" pitchFamily="34" charset="-122"/>
                <a:sym typeface="印品黑体" charset="0"/>
              </a:rPr>
              <a:t>； 公司第二负责人占 </a:t>
            </a:r>
            <a:r>
              <a:rPr lang="en-US" altLang="zh-CN" dirty="0">
                <a:solidFill>
                  <a:srgbClr val="FF0000"/>
                </a:solidFill>
                <a:latin typeface="微软雅黑" panose="020B0503020204020204" pitchFamily="34" charset="-122"/>
                <a:ea typeface="微软雅黑" panose="020B0503020204020204" pitchFamily="34" charset="-122"/>
                <a:sym typeface="印品黑体" charset="0"/>
              </a:rPr>
              <a:t>25%</a:t>
            </a:r>
            <a:r>
              <a:rPr lang="zh-CN" altLang="en-US" dirty="0">
                <a:latin typeface="微软雅黑" panose="020B0503020204020204" pitchFamily="34" charset="-122"/>
                <a:ea typeface="微软雅黑" panose="020B0503020204020204" pitchFamily="34" charset="-122"/>
                <a:sym typeface="印品黑体" charset="0"/>
              </a:rPr>
              <a:t>；公司团队其它员工共占</a:t>
            </a:r>
            <a:r>
              <a:rPr lang="zh-CN" altLang="en-US" dirty="0">
                <a:solidFill>
                  <a:srgbClr val="FF0000"/>
                </a:solidFill>
                <a:latin typeface="微软雅黑" panose="020B0503020204020204" pitchFamily="34" charset="-122"/>
                <a:ea typeface="微软雅黑" panose="020B0503020204020204" pitchFamily="34" charset="-122"/>
                <a:sym typeface="印品黑体" charset="0"/>
              </a:rPr>
              <a:t> </a:t>
            </a:r>
            <a:r>
              <a:rPr lang="en-US" altLang="zh-CN" dirty="0">
                <a:solidFill>
                  <a:srgbClr val="FF0000"/>
                </a:solidFill>
                <a:latin typeface="微软雅黑" panose="020B0503020204020204" pitchFamily="34" charset="-122"/>
                <a:ea typeface="微软雅黑" panose="020B0503020204020204" pitchFamily="34" charset="-122"/>
                <a:sym typeface="印品黑体" charset="0"/>
              </a:rPr>
              <a:t>35%</a:t>
            </a:r>
            <a:r>
              <a:rPr lang="zh-CN" altLang="en-US" dirty="0">
                <a:latin typeface="微软雅黑" panose="020B0503020204020204" pitchFamily="34" charset="-122"/>
                <a:ea typeface="微软雅黑" panose="020B0503020204020204" pitchFamily="34" charset="-122"/>
                <a:sym typeface="印品黑体" charset="0"/>
              </a:rPr>
              <a:t>；</a:t>
            </a:r>
            <a:endParaRPr lang="zh-CN" altLang="en-US" dirty="0">
              <a:latin typeface="微软雅黑" panose="020B0503020204020204" pitchFamily="34" charset="-122"/>
              <a:ea typeface="微软雅黑" panose="020B0503020204020204" pitchFamily="34" charset="-122"/>
              <a:sym typeface="印品黑体" charset="0"/>
            </a:endParaRPr>
          </a:p>
          <a:p>
            <a:pPr>
              <a:lnSpc>
                <a:spcPct val="140000"/>
              </a:lnSpc>
            </a:pPr>
            <a:r>
              <a:rPr lang="zh-CN" altLang="en-US" dirty="0">
                <a:latin typeface="微软雅黑" panose="020B0503020204020204" pitchFamily="34" charset="-122"/>
                <a:ea typeface="微软雅黑" panose="020B0503020204020204" pitchFamily="34" charset="-122"/>
                <a:sym typeface="印品黑体" charset="0"/>
              </a:rPr>
              <a:t> 留股权占 </a:t>
            </a:r>
            <a:r>
              <a:rPr lang="en-US" altLang="zh-CN" dirty="0">
                <a:solidFill>
                  <a:srgbClr val="FF0000"/>
                </a:solidFill>
                <a:latin typeface="微软雅黑" panose="020B0503020204020204" pitchFamily="34" charset="-122"/>
                <a:ea typeface="微软雅黑" panose="020B0503020204020204" pitchFamily="34" charset="-122"/>
                <a:sym typeface="印品黑体" charset="0"/>
              </a:rPr>
              <a:t>10%</a:t>
            </a:r>
            <a:r>
              <a:rPr lang="zh-CN" altLang="en-US" dirty="0">
                <a:latin typeface="微软雅黑" panose="020B0503020204020204" pitchFamily="34" charset="-122"/>
                <a:ea typeface="微软雅黑" panose="020B0503020204020204" pitchFamily="34" charset="-122"/>
                <a:sym typeface="印品黑体" charset="0"/>
              </a:rPr>
              <a:t> （出让融资，预期融资</a:t>
            </a:r>
            <a:r>
              <a:rPr lang="en-US" altLang="zh-CN" dirty="0">
                <a:latin typeface="微软雅黑" panose="020B0503020204020204" pitchFamily="34" charset="-122"/>
                <a:ea typeface="微软雅黑" panose="020B0503020204020204" pitchFamily="34" charset="-122"/>
                <a:sym typeface="印品黑体" charset="0"/>
              </a:rPr>
              <a:t>3000</a:t>
            </a:r>
            <a:r>
              <a:rPr lang="zh-CN" altLang="en-US" dirty="0">
                <a:latin typeface="微软雅黑" panose="020B0503020204020204" pitchFamily="34" charset="-122"/>
                <a:ea typeface="微软雅黑" panose="020B0503020204020204" pitchFamily="34" charset="-122"/>
                <a:sym typeface="印品黑体" charset="0"/>
              </a:rPr>
              <a:t>万，分配如右下图）</a:t>
            </a:r>
            <a:endParaRPr lang="zh-CN" altLang="en-US" dirty="0">
              <a:latin typeface="微软雅黑" panose="020B0503020204020204" pitchFamily="34" charset="-122"/>
              <a:ea typeface="微软雅黑" panose="020B0503020204020204" pitchFamily="34" charset="-122"/>
              <a:sym typeface="印品黑体" charset="0"/>
            </a:endParaRPr>
          </a:p>
        </p:txBody>
      </p:sp>
      <p:pic>
        <p:nvPicPr>
          <p:cNvPr id="28675" name="图片 2"/>
          <p:cNvPicPr>
            <a:picLocks noChangeAspect="1"/>
          </p:cNvPicPr>
          <p:nvPr/>
        </p:nvPicPr>
        <p:blipFill>
          <a:blip r:embed="rId1"/>
          <a:srcRect l="2399" r="1207" b="6445"/>
          <a:stretch>
            <a:fillRect/>
          </a:stretch>
        </p:blipFill>
        <p:spPr>
          <a:xfrm>
            <a:off x="247650" y="1827213"/>
            <a:ext cx="4413250" cy="2590800"/>
          </a:xfrm>
          <a:prstGeom prst="rect">
            <a:avLst/>
          </a:prstGeom>
          <a:noFill/>
          <a:ln w="9525">
            <a:noFill/>
          </a:ln>
        </p:spPr>
      </p:pic>
      <p:pic>
        <p:nvPicPr>
          <p:cNvPr id="28676" name="图片 3"/>
          <p:cNvPicPr>
            <a:picLocks noChangeAspect="1"/>
          </p:cNvPicPr>
          <p:nvPr/>
        </p:nvPicPr>
        <p:blipFill>
          <a:blip r:embed="rId2"/>
          <a:srcRect l="1237" t="16257" r="3593" b="4428"/>
          <a:stretch>
            <a:fillRect/>
          </a:stretch>
        </p:blipFill>
        <p:spPr>
          <a:xfrm>
            <a:off x="4838700" y="1827213"/>
            <a:ext cx="4057650" cy="25447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fade">
                                      <p:cBhvr>
                                        <p:cTn id="7" dur="1000"/>
                                        <p:tgtEl>
                                          <p:spTgt spid="28675"/>
                                        </p:tgtEl>
                                      </p:cBhvr>
                                    </p:animEffect>
                                    <p:anim calcmode="lin" valueType="num">
                                      <p:cBhvr>
                                        <p:cTn id="8" dur="1000" fill="hold"/>
                                        <p:tgtEl>
                                          <p:spTgt spid="28675"/>
                                        </p:tgtEl>
                                        <p:attrNameLst>
                                          <p:attrName>ppt_x</p:attrName>
                                        </p:attrNameLst>
                                      </p:cBhvr>
                                      <p:tavLst>
                                        <p:tav tm="0">
                                          <p:val>
                                            <p:strVal val="#ppt_x"/>
                                          </p:val>
                                        </p:tav>
                                        <p:tav tm="100000">
                                          <p:val>
                                            <p:strVal val="#ppt_x"/>
                                          </p:val>
                                        </p:tav>
                                      </p:tavLst>
                                    </p:anim>
                                    <p:anim calcmode="lin" valueType="num">
                                      <p:cBhvr>
                                        <p:cTn id="9" dur="1000" fill="hold"/>
                                        <p:tgtEl>
                                          <p:spTgt spid="286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fade">
                                      <p:cBhvr>
                                        <p:cTn id="12" dur="1000"/>
                                        <p:tgtEl>
                                          <p:spTgt spid="28676"/>
                                        </p:tgtEl>
                                      </p:cBhvr>
                                    </p:animEffect>
                                    <p:anim calcmode="lin" valueType="num">
                                      <p:cBhvr>
                                        <p:cTn id="13" dur="1000" fill="hold"/>
                                        <p:tgtEl>
                                          <p:spTgt spid="28676"/>
                                        </p:tgtEl>
                                        <p:attrNameLst>
                                          <p:attrName>ppt_x</p:attrName>
                                        </p:attrNameLst>
                                      </p:cBhvr>
                                      <p:tavLst>
                                        <p:tav tm="0">
                                          <p:val>
                                            <p:strVal val="#ppt_x"/>
                                          </p:val>
                                        </p:tav>
                                        <p:tav tm="100000">
                                          <p:val>
                                            <p:strVal val="#ppt_x"/>
                                          </p:val>
                                        </p:tav>
                                      </p:tavLst>
                                    </p:anim>
                                    <p:anim calcmode="lin" valueType="num">
                                      <p:cBhvr>
                                        <p:cTn id="14" dur="1000" fill="hold"/>
                                        <p:tgtEl>
                                          <p:spTgt spid="286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矩形 20"/>
          <p:cNvSpPr/>
          <p:nvPr>
            <p:custDataLst>
              <p:tags r:id="rId1"/>
            </p:custDataLst>
          </p:nvPr>
        </p:nvSpPr>
        <p:spPr>
          <a:xfrm>
            <a:off x="2665413" y="2109788"/>
            <a:ext cx="1208088" cy="1633538"/>
          </a:xfrm>
          <a:prstGeom prst="rect">
            <a:avLst/>
          </a:prstGeom>
          <a:solidFill>
            <a:srgbClr val="E0E9F8"/>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9698" name="文本框 18"/>
          <p:cNvSpPr txBox="1"/>
          <p:nvPr/>
        </p:nvSpPr>
        <p:spPr>
          <a:xfrm>
            <a:off x="134938" y="106363"/>
            <a:ext cx="1416050" cy="461962"/>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营销模式</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29699" name="文本框 1"/>
          <p:cNvSpPr txBox="1"/>
          <p:nvPr>
            <p:custDataLst>
              <p:tags r:id="rId2"/>
            </p:custDataLst>
          </p:nvPr>
        </p:nvSpPr>
        <p:spPr>
          <a:xfrm>
            <a:off x="2652713" y="2109788"/>
            <a:ext cx="1271587" cy="1689100"/>
          </a:xfrm>
          <a:prstGeom prst="rect">
            <a:avLst/>
          </a:prstGeom>
          <a:noFill/>
          <a:ln w="9525">
            <a:noFill/>
          </a:ln>
        </p:spPr>
        <p:txBody>
          <a:bodyPr wrap="square" anchor="t" anchorCtr="0"/>
          <a:p>
            <a:pPr algn="ctr">
              <a:lnSpc>
                <a:spcPct val="120000"/>
              </a:lnSpc>
            </a:pPr>
            <a:r>
              <a:rPr lang="zh-CN" altLang="en-US" sz="1200" dirty="0">
                <a:latin typeface="微软雅黑" panose="020B0503020204020204" pitchFamily="34" charset="-122"/>
                <a:ea typeface="微软雅黑" panose="020B0503020204020204" pitchFamily="34" charset="-122"/>
                <a:sym typeface="印品黑体" charset="0"/>
              </a:rPr>
              <a:t>芯片测试管理系统可以作为一个平台吸引测试服务提供商和芯片制造商，通过平台交易，从中收取佣金</a:t>
            </a:r>
            <a:endParaRPr lang="zh-CN" altLang="en-US" sz="1200" dirty="0">
              <a:latin typeface="微软雅黑" panose="020B0503020204020204" pitchFamily="34" charset="-122"/>
              <a:ea typeface="微软雅黑" panose="020B0503020204020204" pitchFamily="34" charset="-122"/>
              <a:sym typeface="印品黑体" charset="0"/>
            </a:endParaRPr>
          </a:p>
        </p:txBody>
      </p:sp>
      <p:sp>
        <p:nvSpPr>
          <p:cNvPr id="29700" name="文本框 5"/>
          <p:cNvSpPr txBox="1"/>
          <p:nvPr/>
        </p:nvSpPr>
        <p:spPr>
          <a:xfrm>
            <a:off x="3881438" y="2601913"/>
            <a:ext cx="1150937" cy="368300"/>
          </a:xfrm>
          <a:prstGeom prst="rect">
            <a:avLst/>
          </a:prstGeom>
          <a:noFill/>
          <a:ln w="9525">
            <a:noFill/>
          </a:ln>
        </p:spPr>
        <p:txBody>
          <a:bodyPr wrap="square" anchor="t" anchorCtr="0">
            <a:spAutoFit/>
          </a:bodyPr>
          <a:p>
            <a:r>
              <a:rPr lang="zh-CN" altLang="en-US">
                <a:latin typeface="印品黑体" charset="0"/>
              </a:rPr>
              <a:t> </a:t>
            </a:r>
            <a:endParaRPr lang="zh-CN" altLang="en-US">
              <a:latin typeface="印品黑体" charset="0"/>
            </a:endParaRPr>
          </a:p>
        </p:txBody>
      </p:sp>
      <p:sp>
        <p:nvSpPr>
          <p:cNvPr id="15" name="圆角矩形 14"/>
          <p:cNvSpPr/>
          <p:nvPr>
            <p:custDataLst>
              <p:tags r:id="rId3"/>
            </p:custDataLst>
          </p:nvPr>
        </p:nvSpPr>
        <p:spPr>
          <a:xfrm>
            <a:off x="152400" y="1535113"/>
            <a:ext cx="1555750" cy="571500"/>
          </a:xfrm>
          <a:prstGeom prst="roundRect">
            <a:avLst/>
          </a:prstGeom>
          <a:noFill/>
          <a:ln>
            <a:solidFill>
              <a:srgbClr val="82A5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16" name="矩形 15"/>
          <p:cNvSpPr/>
          <p:nvPr>
            <p:custDataLst>
              <p:tags r:id="rId4"/>
            </p:custDataLst>
          </p:nvPr>
        </p:nvSpPr>
        <p:spPr>
          <a:xfrm>
            <a:off x="327025" y="2106613"/>
            <a:ext cx="1206500" cy="1636713"/>
          </a:xfrm>
          <a:prstGeom prst="rect">
            <a:avLst/>
          </a:prstGeom>
          <a:solidFill>
            <a:schemeClr val="accent1">
              <a:lumMod val="60000"/>
              <a:lumOff val="4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3" name="圆角矩形 2"/>
          <p:cNvSpPr/>
          <p:nvPr>
            <p:custDataLst>
              <p:tags r:id="rId5"/>
            </p:custDataLst>
          </p:nvPr>
        </p:nvSpPr>
        <p:spPr>
          <a:xfrm>
            <a:off x="2506663" y="1552575"/>
            <a:ext cx="1570038" cy="555625"/>
          </a:xfrm>
          <a:prstGeom prst="roundRect">
            <a:avLst/>
          </a:prstGeom>
          <a:noFill/>
          <a:ln>
            <a:solidFill>
              <a:srgbClr val="82A5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5" name="圆角矩形 4"/>
          <p:cNvSpPr/>
          <p:nvPr>
            <p:custDataLst>
              <p:tags r:id="rId6"/>
            </p:custDataLst>
          </p:nvPr>
        </p:nvSpPr>
        <p:spPr>
          <a:xfrm>
            <a:off x="4818063" y="1552575"/>
            <a:ext cx="1692275" cy="554038"/>
          </a:xfrm>
          <a:prstGeom prst="roundRect">
            <a:avLst/>
          </a:prstGeom>
          <a:noFill/>
          <a:ln>
            <a:solidFill>
              <a:srgbClr val="82A5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9" name="圆角矩形 8"/>
          <p:cNvSpPr/>
          <p:nvPr/>
        </p:nvSpPr>
        <p:spPr>
          <a:xfrm>
            <a:off x="7229475" y="1552575"/>
            <a:ext cx="1757363" cy="596900"/>
          </a:xfrm>
          <a:prstGeom prst="roundRect">
            <a:avLst/>
          </a:prstGeom>
          <a:noFill/>
          <a:ln>
            <a:solidFill>
              <a:srgbClr val="82A5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12" name="文本框 11"/>
          <p:cNvSpPr txBox="1"/>
          <p:nvPr>
            <p:custDataLst>
              <p:tags r:id="rId7"/>
            </p:custDataLst>
          </p:nvPr>
        </p:nvSpPr>
        <p:spPr>
          <a:xfrm>
            <a:off x="231775" y="1641475"/>
            <a:ext cx="1533525" cy="336550"/>
          </a:xfrm>
          <a:prstGeom prst="rect">
            <a:avLst/>
          </a:prstGeom>
        </p:spPr>
        <p:txBody>
          <a:bodyPr wrap="square">
            <a:noAutofit/>
            <a:extLst>
              <a:ext uri="{4A0BC546-FE56-4ADE-93B0-CB8AF2F6F144}">
                <wpsdc:textFrameExt xmlns:wpsdc="http://www.wps.cn/officeDocument/2022/drawingmlCustomData" type="text"/>
              </a:ext>
            </a:extLst>
          </a:bodyPr>
          <a:lstStyle/>
          <a:p>
            <a:pPr fontAlgn="auto"/>
            <a:r>
              <a:rPr lang="zh-CN" altLang="en-US" sz="1600" b="1" noProof="1">
                <a:latin typeface="Arial" panose="020B0604020202020204" pitchFamily="34" charset="0"/>
                <a:ea typeface="微软雅黑" panose="020B0503020204020204" pitchFamily="34" charset="-122"/>
                <a:cs typeface="+mn-cs"/>
              </a:rPr>
              <a:t>销售软件许可</a:t>
            </a:r>
            <a:endParaRPr lang="zh-CN" altLang="en-US" sz="1600" b="1" noProof="1">
              <a:latin typeface="Arial" panose="020B0604020202020204" pitchFamily="34" charset="0"/>
              <a:ea typeface="微软雅黑" panose="020B0503020204020204" pitchFamily="34" charset="-122"/>
            </a:endParaRPr>
          </a:p>
        </p:txBody>
      </p:sp>
      <p:sp>
        <p:nvSpPr>
          <p:cNvPr id="14" name="文本框 13"/>
          <p:cNvSpPr txBox="1"/>
          <p:nvPr>
            <p:custDataLst>
              <p:tags r:id="rId8"/>
            </p:custDataLst>
          </p:nvPr>
        </p:nvSpPr>
        <p:spPr>
          <a:xfrm>
            <a:off x="2613025" y="1655763"/>
            <a:ext cx="1541463" cy="325438"/>
          </a:xfrm>
          <a:prstGeom prst="rect">
            <a:avLst/>
          </a:prstGeom>
        </p:spPr>
        <p:txBody>
          <a:bodyPr wrap="square">
            <a:noAutofit/>
            <a:extLst>
              <a:ext uri="{4A0BC546-FE56-4ADE-93B0-CB8AF2F6F144}">
                <wpsdc:textFrameExt xmlns:wpsdc="http://www.wps.cn/officeDocument/2022/drawingmlCustomData" type="text"/>
              </a:ext>
            </a:extLst>
          </a:bodyPr>
          <a:lstStyle/>
          <a:p>
            <a:pPr fontAlgn="auto"/>
            <a:r>
              <a:rPr lang="zh-CN" altLang="en-US" sz="1600" b="1" noProof="1">
                <a:latin typeface="Arial" panose="020B0604020202020204" pitchFamily="34" charset="0"/>
                <a:ea typeface="微软雅黑" panose="020B0503020204020204" pitchFamily="34" charset="-122"/>
                <a:cs typeface="+mn-cs"/>
              </a:rPr>
              <a:t>收取平台佣金</a:t>
            </a:r>
            <a:endParaRPr lang="zh-CN" altLang="en-US" sz="1600" b="1" noProof="1">
              <a:latin typeface="Arial" panose="020B0604020202020204" pitchFamily="34" charset="0"/>
              <a:ea typeface="微软雅黑" panose="020B0503020204020204" pitchFamily="34" charset="-122"/>
            </a:endParaRPr>
          </a:p>
        </p:txBody>
      </p:sp>
      <p:sp>
        <p:nvSpPr>
          <p:cNvPr id="17" name="文本框 16"/>
          <p:cNvSpPr txBox="1"/>
          <p:nvPr>
            <p:custDataLst>
              <p:tags r:id="rId9"/>
            </p:custDataLst>
          </p:nvPr>
        </p:nvSpPr>
        <p:spPr>
          <a:xfrm>
            <a:off x="4965700" y="1641475"/>
            <a:ext cx="1512888" cy="327025"/>
          </a:xfrm>
          <a:prstGeom prst="rect">
            <a:avLst/>
          </a:prstGeom>
        </p:spPr>
        <p:txBody>
          <a:bodyPr wrap="square">
            <a:noAutofit/>
            <a:extLst>
              <a:ext uri="{4A0BC546-FE56-4ADE-93B0-CB8AF2F6F144}">
                <wpsdc:textFrameExt xmlns:wpsdc="http://www.wps.cn/officeDocument/2022/drawingmlCustomData" type="text"/>
              </a:ext>
            </a:extLst>
          </a:bodyPr>
          <a:lstStyle/>
          <a:p>
            <a:pPr fontAlgn="auto"/>
            <a:r>
              <a:rPr lang="zh-CN" altLang="en-US" sz="1600" b="1" noProof="1">
                <a:latin typeface="Arial" panose="020B0604020202020204" pitchFamily="34" charset="0"/>
                <a:ea typeface="微软雅黑" panose="020B0503020204020204" pitchFamily="34" charset="-122"/>
                <a:cs typeface="+mn-cs"/>
              </a:rPr>
              <a:t>提供灵活服务</a:t>
            </a:r>
            <a:endParaRPr lang="zh-CN" altLang="en-US" sz="1600" b="1" noProof="1">
              <a:latin typeface="Arial" panose="020B0604020202020204" pitchFamily="34" charset="0"/>
              <a:ea typeface="微软雅黑" panose="020B0503020204020204" pitchFamily="34" charset="-122"/>
            </a:endParaRPr>
          </a:p>
        </p:txBody>
      </p:sp>
      <p:sp>
        <p:nvSpPr>
          <p:cNvPr id="18" name="文本框 17"/>
          <p:cNvSpPr txBox="1"/>
          <p:nvPr/>
        </p:nvSpPr>
        <p:spPr>
          <a:xfrm>
            <a:off x="7289800" y="1641475"/>
            <a:ext cx="1612900" cy="327025"/>
          </a:xfrm>
          <a:prstGeom prst="rect">
            <a:avLst/>
          </a:prstGeom>
        </p:spPr>
        <p:txBody>
          <a:bodyPr wrap="square">
            <a:noAutofit/>
            <a:extLst>
              <a:ext uri="{4A0BC546-FE56-4ADE-93B0-CB8AF2F6F144}">
                <wpsdc:textFrameExt xmlns:wpsdc="http://www.wps.cn/officeDocument/2022/drawingmlCustomData" type="text"/>
              </a:ext>
            </a:extLst>
          </a:bodyPr>
          <a:lstStyle/>
          <a:p>
            <a:pPr fontAlgn="auto"/>
            <a:r>
              <a:rPr lang="zh-CN" altLang="en-US" sz="1600" b="1" noProof="1">
                <a:latin typeface="Arial" panose="020B0604020202020204" pitchFamily="34" charset="0"/>
                <a:ea typeface="微软雅黑" panose="020B0503020204020204" pitchFamily="34" charset="-122"/>
                <a:cs typeface="+mn-cs"/>
              </a:rPr>
              <a:t>培训和咨询服务</a:t>
            </a:r>
            <a:endParaRPr lang="zh-CN" altLang="en-US" sz="1600" b="1" noProof="1">
              <a:latin typeface="Arial" panose="020B0604020202020204" pitchFamily="34" charset="0"/>
              <a:ea typeface="微软雅黑" panose="020B0503020204020204" pitchFamily="34" charset="-122"/>
            </a:endParaRPr>
          </a:p>
        </p:txBody>
      </p:sp>
      <p:sp>
        <p:nvSpPr>
          <p:cNvPr id="29710" name="文本框 19"/>
          <p:cNvSpPr txBox="1"/>
          <p:nvPr>
            <p:custDataLst>
              <p:tags r:id="rId10"/>
            </p:custDataLst>
          </p:nvPr>
        </p:nvSpPr>
        <p:spPr>
          <a:xfrm>
            <a:off x="327025" y="2108200"/>
            <a:ext cx="1206500" cy="1631950"/>
          </a:xfrm>
          <a:prstGeom prst="rect">
            <a:avLst/>
          </a:prstGeom>
          <a:solidFill>
            <a:srgbClr val="C7D5FD"/>
          </a:solidFill>
          <a:ln w="9525">
            <a:noFill/>
          </a:ln>
        </p:spPr>
        <p:txBody>
          <a:bodyPr wrap="square" anchor="t" anchorCtr="0"/>
          <a:p>
            <a:pPr algn="ctr">
              <a:lnSpc>
                <a:spcPct val="140000"/>
              </a:lnSpc>
            </a:pPr>
            <a:r>
              <a:rPr lang="zh-CN" altLang="en-US" sz="1200" dirty="0">
                <a:latin typeface="微软雅黑" panose="020B0503020204020204" pitchFamily="34" charset="-122"/>
                <a:ea typeface="微软雅黑" panose="020B0503020204020204" pitchFamily="34" charset="-122"/>
                <a:sym typeface="印品黑体" charset="0"/>
              </a:rPr>
              <a:t>销售软件许可的方式实现盈利。可以采取一次性售，或按年续费的方式获得收益</a:t>
            </a:r>
            <a:endParaRPr lang="zh-CN" altLang="en-US" sz="1200" dirty="0">
              <a:latin typeface="微软雅黑" panose="020B0503020204020204" pitchFamily="34" charset="-122"/>
              <a:ea typeface="微软雅黑" panose="020B0503020204020204" pitchFamily="34" charset="-122"/>
              <a:sym typeface="印品黑体" charset="0"/>
            </a:endParaRPr>
          </a:p>
        </p:txBody>
      </p:sp>
      <p:sp>
        <p:nvSpPr>
          <p:cNvPr id="22" name="矩形 21"/>
          <p:cNvSpPr/>
          <p:nvPr>
            <p:custDataLst>
              <p:tags r:id="rId11"/>
            </p:custDataLst>
          </p:nvPr>
        </p:nvSpPr>
        <p:spPr>
          <a:xfrm>
            <a:off x="5049838" y="2106613"/>
            <a:ext cx="1208088" cy="1633538"/>
          </a:xfrm>
          <a:prstGeom prst="rect">
            <a:avLst/>
          </a:prstGeom>
          <a:solidFill>
            <a:schemeClr val="accent1">
              <a:lumMod val="40000"/>
              <a:lumOff val="6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3" name="矩形 22"/>
          <p:cNvSpPr/>
          <p:nvPr/>
        </p:nvSpPr>
        <p:spPr>
          <a:xfrm>
            <a:off x="7481888" y="2154238"/>
            <a:ext cx="1208088" cy="1631950"/>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9713" name="文本框 23"/>
          <p:cNvSpPr txBox="1"/>
          <p:nvPr>
            <p:custDataLst>
              <p:tags r:id="rId12"/>
            </p:custDataLst>
          </p:nvPr>
        </p:nvSpPr>
        <p:spPr>
          <a:xfrm>
            <a:off x="5011738" y="2109788"/>
            <a:ext cx="1271587" cy="1541462"/>
          </a:xfrm>
          <a:prstGeom prst="rect">
            <a:avLst/>
          </a:prstGeom>
          <a:noFill/>
          <a:ln w="9525">
            <a:noFill/>
          </a:ln>
        </p:spPr>
        <p:txBody>
          <a:bodyPr wrap="square" anchor="t" anchorCtr="0"/>
          <a:p>
            <a:pPr algn="ctr">
              <a:lnSpc>
                <a:spcPct val="110000"/>
              </a:lnSpc>
            </a:pPr>
            <a:r>
              <a:rPr lang="zh-CN" altLang="zh-CN" sz="1200" dirty="0">
                <a:latin typeface="微软雅黑" panose="020B0503020204020204" pitchFamily="34" charset="-122"/>
                <a:ea typeface="微软雅黑" panose="020B0503020204020204" pitchFamily="34" charset="-122"/>
                <a:sym typeface="印品黑体" charset="0"/>
              </a:rPr>
              <a:t>可以提供</a:t>
            </a:r>
            <a:r>
              <a:rPr lang="zh-CN" altLang="en-US" sz="1200" dirty="0">
                <a:latin typeface="微软雅黑" panose="020B0503020204020204" pitchFamily="34" charset="-122"/>
                <a:ea typeface="微软雅黑" panose="020B0503020204020204" pitchFamily="34" charset="-122"/>
                <a:sym typeface="印品黑体" charset="0"/>
              </a:rPr>
              <a:t>远程</a:t>
            </a:r>
            <a:r>
              <a:rPr lang="zh-CN" altLang="zh-CN" sz="1200" dirty="0">
                <a:latin typeface="微软雅黑" panose="020B0503020204020204" pitchFamily="34" charset="-122"/>
                <a:ea typeface="微软雅黑" panose="020B0503020204020204" pitchFamily="34" charset="-122"/>
                <a:sym typeface="印品黑体" charset="0"/>
              </a:rPr>
              <a:t>服务，</a:t>
            </a:r>
            <a:r>
              <a:rPr lang="zh-CN" altLang="en-US" sz="1200" dirty="0">
                <a:latin typeface="微软雅黑" panose="020B0503020204020204" pitchFamily="34" charset="-122"/>
                <a:ea typeface="微软雅黑" panose="020B0503020204020204" pitchFamily="34" charset="-122"/>
                <a:sym typeface="印品黑体" charset="0"/>
              </a:rPr>
              <a:t>也可以提供短期服务，</a:t>
            </a:r>
            <a:r>
              <a:rPr lang="zh-CN" altLang="zh-CN" sz="1200" dirty="0">
                <a:latin typeface="微软雅黑" panose="020B0503020204020204" pitchFamily="34" charset="-122"/>
                <a:ea typeface="微软雅黑" panose="020B0503020204020204" pitchFamily="34" charset="-122"/>
                <a:sym typeface="印品黑体" charset="0"/>
              </a:rPr>
              <a:t>按照使用时长或数据量等方式支付费用，提供更加灵活和便捷</a:t>
            </a:r>
            <a:endParaRPr lang="zh-CN" altLang="en-US" sz="1200" dirty="0">
              <a:latin typeface="微软雅黑" panose="020B0503020204020204" pitchFamily="34" charset="-122"/>
              <a:ea typeface="微软雅黑" panose="020B0503020204020204" pitchFamily="34" charset="-122"/>
            </a:endParaRPr>
          </a:p>
          <a:p>
            <a:pPr algn="ctr">
              <a:lnSpc>
                <a:spcPct val="110000"/>
              </a:lnSpc>
            </a:pPr>
            <a:endParaRPr lang="zh-CN" altLang="en-US" sz="1200" dirty="0">
              <a:latin typeface="微软雅黑" panose="020B0503020204020204" pitchFamily="34" charset="-122"/>
              <a:ea typeface="微软雅黑" panose="020B0503020204020204" pitchFamily="34" charset="-122"/>
            </a:endParaRPr>
          </a:p>
        </p:txBody>
      </p:sp>
      <p:sp>
        <p:nvSpPr>
          <p:cNvPr id="29714" name="文本框 24"/>
          <p:cNvSpPr txBox="1"/>
          <p:nvPr/>
        </p:nvSpPr>
        <p:spPr>
          <a:xfrm>
            <a:off x="7421563" y="2197100"/>
            <a:ext cx="1276350" cy="1319213"/>
          </a:xfrm>
          <a:prstGeom prst="rect">
            <a:avLst/>
          </a:prstGeom>
          <a:noFill/>
          <a:ln w="9525">
            <a:noFill/>
          </a:ln>
        </p:spPr>
        <p:txBody>
          <a:bodyPr wrap="square" anchor="t" anchorCtr="0"/>
          <a:p>
            <a:r>
              <a:rPr lang="zh-CN" altLang="en-US" sz="1200" dirty="0">
                <a:latin typeface="微软雅黑" panose="020B0503020204020204" pitchFamily="34" charset="-122"/>
                <a:ea typeface="微软雅黑" panose="020B0503020204020204" pitchFamily="34" charset="-122"/>
                <a:sym typeface="印品黑体" charset="0"/>
              </a:rPr>
              <a:t>提供相关的培训和咨询服务，通过为客户提供培训和咨询服务，增加客户对系统的信任度和黏性。</a:t>
            </a:r>
            <a:endParaRPr lang="zh-CN" altLang="en-US" sz="1200" dirty="0">
              <a:latin typeface="微软雅黑" panose="020B0503020204020204" pitchFamily="34" charset="-122"/>
              <a:ea typeface="微软雅黑" panose="020B0503020204020204" pitchFamily="34" charset="-122"/>
              <a:sym typeface="印品黑体" charset="0"/>
            </a:endParaRPr>
          </a:p>
        </p:txBody>
      </p:sp>
      <p:sp>
        <p:nvSpPr>
          <p:cNvPr id="26" name="右箭头 25"/>
          <p:cNvSpPr/>
          <p:nvPr>
            <p:custDataLst>
              <p:tags r:id="rId13"/>
            </p:custDataLst>
          </p:nvPr>
        </p:nvSpPr>
        <p:spPr>
          <a:xfrm>
            <a:off x="1565275" y="2652713"/>
            <a:ext cx="1092200" cy="407988"/>
          </a:xfrm>
          <a:prstGeom prst="rightArrow">
            <a:avLst/>
          </a:prstGeom>
          <a:noFill/>
          <a:ln>
            <a:solidFill>
              <a:srgbClr val="82A5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7" name="右箭头 26"/>
          <p:cNvSpPr/>
          <p:nvPr>
            <p:custDataLst>
              <p:tags r:id="rId14"/>
            </p:custDataLst>
          </p:nvPr>
        </p:nvSpPr>
        <p:spPr>
          <a:xfrm>
            <a:off x="3940175" y="2652713"/>
            <a:ext cx="1092200" cy="407988"/>
          </a:xfrm>
          <a:prstGeom prst="rightArrow">
            <a:avLst/>
          </a:prstGeom>
          <a:noFill/>
          <a:ln>
            <a:solidFill>
              <a:srgbClr val="82A5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8" name="右箭头 27"/>
          <p:cNvSpPr/>
          <p:nvPr>
            <p:custDataLst>
              <p:tags r:id="rId15"/>
            </p:custDataLst>
          </p:nvPr>
        </p:nvSpPr>
        <p:spPr>
          <a:xfrm>
            <a:off x="6316663" y="2652713"/>
            <a:ext cx="1090613" cy="407988"/>
          </a:xfrm>
          <a:prstGeom prst="rightArrow">
            <a:avLst/>
          </a:prstGeom>
          <a:noFill/>
          <a:ln>
            <a:solidFill>
              <a:srgbClr val="82A5FD"/>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9718" name="文本框 28"/>
          <p:cNvSpPr txBox="1"/>
          <p:nvPr/>
        </p:nvSpPr>
        <p:spPr>
          <a:xfrm>
            <a:off x="1444625" y="619125"/>
            <a:ext cx="7042150" cy="644525"/>
          </a:xfrm>
          <a:prstGeom prst="rect">
            <a:avLst/>
          </a:prstGeom>
          <a:noFill/>
          <a:ln w="9525">
            <a:noFill/>
          </a:ln>
        </p:spPr>
        <p:txBody>
          <a:bodyPr wrap="square" anchor="t" anchorCtr="0">
            <a:spAutoFit/>
          </a:bodyPr>
          <a:p>
            <a:r>
              <a:rPr lang="zh-CN" altLang="en-US" b="1" dirty="0">
                <a:latin typeface="微软雅黑" panose="020B0503020204020204" pitchFamily="34" charset="-122"/>
                <a:ea typeface="微软雅黑" panose="020B0503020204020204" pitchFamily="34" charset="-122"/>
              </a:rPr>
              <a:t>积极合作每个客户：</a:t>
            </a:r>
            <a:r>
              <a:rPr lang="zh-CN" altLang="en-US" b="1" dirty="0">
                <a:solidFill>
                  <a:srgbClr val="0533B2"/>
                </a:solidFill>
                <a:latin typeface="微软雅黑" panose="020B0503020204020204" pitchFamily="34" charset="-122"/>
                <a:ea typeface="微软雅黑" panose="020B0503020204020204" pitchFamily="34" charset="-122"/>
              </a:rPr>
              <a:t>有目标、有计划、有行动</a:t>
            </a:r>
            <a:r>
              <a:rPr lang="zh-CN" altLang="en-US" b="1" dirty="0">
                <a:latin typeface="微软雅黑" panose="020B0503020204020204" pitchFamily="34" charset="-122"/>
                <a:ea typeface="微软雅黑" panose="020B0503020204020204" pitchFamily="34" charset="-122"/>
              </a:rPr>
              <a:t>、重点推动项目节点</a:t>
            </a:r>
            <a:endParaRPr lang="zh-CN" altLang="en-US"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项目代理制合作，当下以软件销售为盈利模式、规模化后运营合作</a:t>
            </a:r>
            <a:endParaRPr lang="zh-CN" altLang="en-US" b="1" dirty="0">
              <a:latin typeface="微软雅黑" panose="020B0503020204020204" pitchFamily="34" charset="-122"/>
              <a:ea typeface="微软雅黑" panose="020B0503020204020204" pitchFamily="34" charset="-122"/>
            </a:endParaRPr>
          </a:p>
        </p:txBody>
      </p:sp>
      <p:sp>
        <p:nvSpPr>
          <p:cNvPr id="29719" name="文本框 29"/>
          <p:cNvSpPr txBox="1"/>
          <p:nvPr/>
        </p:nvSpPr>
        <p:spPr>
          <a:xfrm>
            <a:off x="1719263" y="3886200"/>
            <a:ext cx="6492875" cy="706438"/>
          </a:xfrm>
          <a:prstGeom prst="rect">
            <a:avLst/>
          </a:prstGeom>
          <a:noFill/>
          <a:ln w="9525">
            <a:noFill/>
          </a:ln>
        </p:spPr>
        <p:txBody>
          <a:bodyPr wrap="square" anchor="t" anchorCtr="0">
            <a:spAutoFit/>
          </a:bodyPr>
          <a:p>
            <a:pPr algn="ctr">
              <a:lnSpc>
                <a:spcPts val="4800"/>
              </a:lnSpc>
              <a:spcBef>
                <a:spcPts val="600"/>
              </a:spcBef>
            </a:pPr>
            <a:r>
              <a:rPr lang="zh-CN" altLang="en-US" sz="2000" b="1" dirty="0">
                <a:latin typeface="微软雅黑" panose="020B0503020204020204" pitchFamily="34" charset="-122"/>
                <a:ea typeface="微软雅黑" panose="020B0503020204020204" pitchFamily="34" charset="-122"/>
              </a:rPr>
              <a:t>打造良好的合作伙伴生态，全面支持合作项目落地</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7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6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7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714"/>
                                        </p:tgtEl>
                                        <p:attrNameLst>
                                          <p:attrName>style.visibility</p:attrName>
                                        </p:attrNameLst>
                                      </p:cBhvr>
                                      <p:to>
                                        <p:strVal val="visible"/>
                                      </p:to>
                                    </p:set>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2" grpId="0"/>
      <p:bldP spid="29710" grpId="0" animBg="1"/>
      <p:bldP spid="21" grpId="0" animBg="1"/>
      <p:bldP spid="29699" grpId="0"/>
      <p:bldP spid="3" grpId="0" animBg="1"/>
      <p:bldP spid="5" grpId="0" animBg="1"/>
      <p:bldP spid="17" grpId="0"/>
      <p:bldP spid="22" grpId="0" animBg="1"/>
      <p:bldP spid="29713" grpId="0"/>
      <p:bldP spid="9" grpId="0" animBg="1"/>
      <p:bldP spid="18" grpId="0"/>
      <p:bldP spid="23" grpId="0" animBg="1"/>
      <p:bldP spid="29714" grpId="0"/>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文本框 18"/>
          <p:cNvSpPr txBox="1"/>
          <p:nvPr/>
        </p:nvSpPr>
        <p:spPr>
          <a:xfrm>
            <a:off x="149225" y="17145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项目成果</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30722" name="TextBox 45"/>
          <p:cNvSpPr txBox="1"/>
          <p:nvPr/>
        </p:nvSpPr>
        <p:spPr>
          <a:xfrm>
            <a:off x="1552575" y="65088"/>
            <a:ext cx="3416300" cy="492125"/>
          </a:xfrm>
          <a:prstGeom prst="rect">
            <a:avLst/>
          </a:prstGeom>
          <a:noFill/>
          <a:ln w="9525">
            <a:noFill/>
          </a:ln>
        </p:spPr>
        <p:txBody>
          <a:bodyPr wrap="none" lIns="0" tIns="0" rIns="0" bIns="0" anchor="b" anchorCtr="1"/>
          <a:p>
            <a:pPr>
              <a:lnSpc>
                <a:spcPct val="150000"/>
              </a:lnSpc>
            </a:pPr>
            <a:r>
              <a:rPr lang="zh-CN" altLang="zh-CN" sz="2000" b="1" dirty="0">
                <a:solidFill>
                  <a:srgbClr val="0533B2"/>
                </a:solidFill>
                <a:latin typeface="微软雅黑" panose="020B0503020204020204" pitchFamily="34" charset="-122"/>
                <a:ea typeface="微软雅黑" panose="020B0503020204020204" pitchFamily="34" charset="-122"/>
                <a:sym typeface="印品黑体" charset="0"/>
              </a:rPr>
              <a:t>团队已获得</a:t>
            </a:r>
            <a:r>
              <a:rPr lang="zh-CN" altLang="zh-CN" sz="2000" b="1" dirty="0">
                <a:solidFill>
                  <a:schemeClr val="accent2"/>
                </a:solidFill>
                <a:latin typeface="微软雅黑" panose="020B0503020204020204" pitchFamily="34" charset="-122"/>
                <a:ea typeface="微软雅黑" panose="020B0503020204020204" pitchFamily="34" charset="-122"/>
                <a:sym typeface="印品黑体" charset="0"/>
              </a:rPr>
              <a:t>专利</a:t>
            </a:r>
            <a:r>
              <a:rPr lang="en-US" altLang="zh-CN" sz="2000" b="1" dirty="0">
                <a:solidFill>
                  <a:schemeClr val="accent2"/>
                </a:solidFill>
                <a:latin typeface="微软雅黑" panose="020B0503020204020204" pitchFamily="34" charset="-122"/>
                <a:ea typeface="微软雅黑" panose="020B0503020204020204" pitchFamily="34" charset="-122"/>
                <a:sym typeface="印品黑体" charset="0"/>
              </a:rPr>
              <a:t>2</a:t>
            </a:r>
            <a:r>
              <a:rPr lang="zh-CN" altLang="zh-CN" sz="2000" b="1" dirty="0">
                <a:solidFill>
                  <a:schemeClr val="accent2"/>
                </a:solidFill>
                <a:latin typeface="微软雅黑" panose="020B0503020204020204" pitchFamily="34" charset="-122"/>
                <a:ea typeface="微软雅黑" panose="020B0503020204020204" pitchFamily="34" charset="-122"/>
                <a:sym typeface="印品黑体" charset="0"/>
              </a:rPr>
              <a:t>项</a:t>
            </a:r>
            <a:endParaRPr lang="zh-CN" altLang="zh-CN" sz="2000" dirty="0">
              <a:solidFill>
                <a:schemeClr val="accent2"/>
              </a:solidFill>
              <a:latin typeface="宋体" panose="02010600030101010101" pitchFamily="2" charset="-122"/>
              <a:ea typeface="宋体" panose="02010600030101010101" pitchFamily="2" charset="-122"/>
              <a:sym typeface="印品黑体" charset="0"/>
            </a:endParaRPr>
          </a:p>
        </p:txBody>
      </p:sp>
      <p:pic>
        <p:nvPicPr>
          <p:cNvPr id="30723" name="图片 13"/>
          <p:cNvPicPr>
            <a:picLocks noChangeAspect="1"/>
          </p:cNvPicPr>
          <p:nvPr/>
        </p:nvPicPr>
        <p:blipFill>
          <a:blip r:embed="rId1"/>
          <a:stretch>
            <a:fillRect/>
          </a:stretch>
        </p:blipFill>
        <p:spPr>
          <a:xfrm>
            <a:off x="522288" y="850900"/>
            <a:ext cx="2260600" cy="3236913"/>
          </a:xfrm>
          <a:prstGeom prst="rect">
            <a:avLst/>
          </a:prstGeom>
          <a:noFill/>
          <a:ln w="9525">
            <a:noFill/>
          </a:ln>
        </p:spPr>
      </p:pic>
      <p:pic>
        <p:nvPicPr>
          <p:cNvPr id="30724" name="图片 14"/>
          <p:cNvPicPr>
            <a:picLocks noChangeAspect="1"/>
          </p:cNvPicPr>
          <p:nvPr/>
        </p:nvPicPr>
        <p:blipFill>
          <a:blip r:embed="rId2"/>
          <a:stretch>
            <a:fillRect/>
          </a:stretch>
        </p:blipFill>
        <p:spPr>
          <a:xfrm>
            <a:off x="3225800" y="835025"/>
            <a:ext cx="2260600" cy="3252788"/>
          </a:xfrm>
          <a:prstGeom prst="rect">
            <a:avLst/>
          </a:prstGeom>
          <a:noFill/>
          <a:ln w="9525">
            <a:noFill/>
          </a:ln>
        </p:spPr>
      </p:pic>
      <p:pic>
        <p:nvPicPr>
          <p:cNvPr id="30725" name="图片 4"/>
          <p:cNvPicPr>
            <a:picLocks noChangeAspect="1"/>
          </p:cNvPicPr>
          <p:nvPr/>
        </p:nvPicPr>
        <p:blipFill>
          <a:blip r:embed="rId3"/>
          <a:stretch>
            <a:fillRect/>
          </a:stretch>
        </p:blipFill>
        <p:spPr>
          <a:xfrm>
            <a:off x="5930900" y="833438"/>
            <a:ext cx="2366963" cy="3298825"/>
          </a:xfrm>
          <a:prstGeom prst="rect">
            <a:avLst/>
          </a:prstGeom>
          <a:noFill/>
          <a:ln w="9525" cap="flat" cmpd="sng">
            <a:solidFill>
              <a:srgbClr val="BFBFBF"/>
            </a:solidFill>
            <a:prstDash val="solid"/>
            <a:round/>
            <a:headEnd type="none" w="med" len="med"/>
            <a:tailEnd type="none" w="med" len="med"/>
          </a:ln>
        </p:spPr>
      </p:pic>
      <p:sp>
        <p:nvSpPr>
          <p:cNvPr id="30726" name="TextBox 45"/>
          <p:cNvSpPr txBox="1"/>
          <p:nvPr/>
        </p:nvSpPr>
        <p:spPr>
          <a:xfrm>
            <a:off x="3757613" y="58738"/>
            <a:ext cx="3416300" cy="498475"/>
          </a:xfrm>
          <a:prstGeom prst="rect">
            <a:avLst/>
          </a:prstGeom>
          <a:noFill/>
          <a:ln w="9525">
            <a:noFill/>
          </a:ln>
        </p:spPr>
        <p:txBody>
          <a:bodyPr wrap="none" lIns="0" tIns="0" rIns="0" bIns="0" anchor="b" anchorCtr="1"/>
          <a:p>
            <a:pPr>
              <a:lnSpc>
                <a:spcPct val="150000"/>
              </a:lnSpc>
            </a:pP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软件著作权</a:t>
            </a:r>
            <a:r>
              <a:rPr lang="en-US" altLang="zh-CN" sz="2000" b="1" dirty="0">
                <a:solidFill>
                  <a:schemeClr val="accent2"/>
                </a:solidFill>
                <a:latin typeface="微软雅黑" panose="020B0503020204020204" pitchFamily="34" charset="-122"/>
                <a:ea typeface="微软雅黑" panose="020B0503020204020204" pitchFamily="34" charset="-122"/>
                <a:sym typeface="印品黑体" charset="0"/>
              </a:rPr>
              <a:t>1</a:t>
            </a:r>
            <a:r>
              <a:rPr lang="zh-CN" altLang="en-US" sz="2000" b="1" dirty="0">
                <a:solidFill>
                  <a:schemeClr val="accent2"/>
                </a:solidFill>
                <a:latin typeface="微软雅黑" panose="020B0503020204020204" pitchFamily="34" charset="-122"/>
                <a:ea typeface="微软雅黑" panose="020B0503020204020204" pitchFamily="34" charset="-122"/>
                <a:sym typeface="印品黑体" charset="0"/>
              </a:rPr>
              <a:t>项</a:t>
            </a:r>
            <a:endParaRPr lang="zh-CN" altLang="en-US" sz="2000" b="1" dirty="0">
              <a:solidFill>
                <a:schemeClr val="accent2"/>
              </a:solidFill>
              <a:latin typeface="微软雅黑" panose="020B0503020204020204" pitchFamily="34" charset="-122"/>
              <a:ea typeface="微软雅黑" panose="020B0503020204020204" pitchFamily="34" charset="-122"/>
              <a:sym typeface="印品黑体" charset="0"/>
            </a:endParaRPr>
          </a:p>
        </p:txBody>
      </p:sp>
      <p:sp>
        <p:nvSpPr>
          <p:cNvPr id="30727" name="文本框 1"/>
          <p:cNvSpPr txBox="1"/>
          <p:nvPr/>
        </p:nvSpPr>
        <p:spPr>
          <a:xfrm>
            <a:off x="3032125" y="4205288"/>
            <a:ext cx="3248025" cy="627062"/>
          </a:xfrm>
          <a:prstGeom prst="rect">
            <a:avLst/>
          </a:prstGeom>
          <a:noFill/>
          <a:ln w="9525">
            <a:noFill/>
          </a:ln>
        </p:spPr>
        <p:txBody>
          <a:bodyPr wrap="square" anchor="t" anchorCtr="0">
            <a:spAutoFit/>
          </a:bodyPr>
          <a:p>
            <a:pPr algn="ctr">
              <a:lnSpc>
                <a:spcPts val="4800"/>
              </a:lnSpc>
              <a:spcBef>
                <a:spcPts val="600"/>
              </a:spcBef>
            </a:pPr>
            <a:r>
              <a:rPr lang="zh-CN" altLang="en-US" sz="2000" b="1" dirty="0">
                <a:latin typeface="微软雅黑" panose="020B0503020204020204" pitchFamily="34" charset="-122"/>
                <a:ea typeface="微软雅黑" panose="020B0503020204020204" pitchFamily="34" charset="-122"/>
                <a:sym typeface="印品黑体" charset="0"/>
              </a:rPr>
              <a:t>导师及学生共同完成</a:t>
            </a:r>
            <a:endParaRPr lang="zh-CN" altLang="en-US" sz="2000" b="1" dirty="0">
              <a:latin typeface="微软雅黑" panose="020B0503020204020204" pitchFamily="34" charset="-122"/>
              <a:ea typeface="微软雅黑" panose="020B0503020204020204" pitchFamily="34" charset="-122"/>
              <a:sym typeface="印品黑体"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fade">
                                      <p:cBhvr>
                                        <p:cTn id="7" dur="1000"/>
                                        <p:tgtEl>
                                          <p:spTgt spid="30723"/>
                                        </p:tgtEl>
                                      </p:cBhvr>
                                    </p:animEffect>
                                    <p:anim calcmode="lin" valueType="num">
                                      <p:cBhvr>
                                        <p:cTn id="8" dur="1000" fill="hold"/>
                                        <p:tgtEl>
                                          <p:spTgt spid="30723"/>
                                        </p:tgtEl>
                                        <p:attrNameLst>
                                          <p:attrName>ppt_x</p:attrName>
                                        </p:attrNameLst>
                                      </p:cBhvr>
                                      <p:tavLst>
                                        <p:tav tm="0">
                                          <p:val>
                                            <p:strVal val="#ppt_x"/>
                                          </p:val>
                                        </p:tav>
                                        <p:tav tm="100000">
                                          <p:val>
                                            <p:strVal val="#ppt_x"/>
                                          </p:val>
                                        </p:tav>
                                      </p:tavLst>
                                    </p:anim>
                                    <p:anim calcmode="lin" valueType="num">
                                      <p:cBhvr>
                                        <p:cTn id="9" dur="1000" fill="hold"/>
                                        <p:tgtEl>
                                          <p:spTgt spid="307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24"/>
                                        </p:tgtEl>
                                        <p:attrNameLst>
                                          <p:attrName>style.visibility</p:attrName>
                                        </p:attrNameLst>
                                      </p:cBhvr>
                                      <p:to>
                                        <p:strVal val="visible"/>
                                      </p:to>
                                    </p:set>
                                    <p:animEffect transition="in" filter="fade">
                                      <p:cBhvr>
                                        <p:cTn id="12" dur="1000"/>
                                        <p:tgtEl>
                                          <p:spTgt spid="30724"/>
                                        </p:tgtEl>
                                      </p:cBhvr>
                                    </p:animEffect>
                                    <p:anim calcmode="lin" valueType="num">
                                      <p:cBhvr>
                                        <p:cTn id="13" dur="1000" fill="hold"/>
                                        <p:tgtEl>
                                          <p:spTgt spid="30724"/>
                                        </p:tgtEl>
                                        <p:attrNameLst>
                                          <p:attrName>ppt_x</p:attrName>
                                        </p:attrNameLst>
                                      </p:cBhvr>
                                      <p:tavLst>
                                        <p:tav tm="0">
                                          <p:val>
                                            <p:strVal val="#ppt_x"/>
                                          </p:val>
                                        </p:tav>
                                        <p:tav tm="100000">
                                          <p:val>
                                            <p:strVal val="#ppt_x"/>
                                          </p:val>
                                        </p:tav>
                                      </p:tavLst>
                                    </p:anim>
                                    <p:anim calcmode="lin" valueType="num">
                                      <p:cBhvr>
                                        <p:cTn id="14" dur="1000" fill="hold"/>
                                        <p:tgtEl>
                                          <p:spTgt spid="307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25"/>
                                        </p:tgtEl>
                                        <p:attrNameLst>
                                          <p:attrName>style.visibility</p:attrName>
                                        </p:attrNameLst>
                                      </p:cBhvr>
                                      <p:to>
                                        <p:strVal val="visible"/>
                                      </p:to>
                                    </p:set>
                                    <p:animEffect transition="in" filter="fade">
                                      <p:cBhvr>
                                        <p:cTn id="17" dur="1000"/>
                                        <p:tgtEl>
                                          <p:spTgt spid="30725"/>
                                        </p:tgtEl>
                                      </p:cBhvr>
                                    </p:animEffect>
                                    <p:anim calcmode="lin" valueType="num">
                                      <p:cBhvr>
                                        <p:cTn id="18" dur="1000" fill="hold"/>
                                        <p:tgtEl>
                                          <p:spTgt spid="30725"/>
                                        </p:tgtEl>
                                        <p:attrNameLst>
                                          <p:attrName>ppt_x</p:attrName>
                                        </p:attrNameLst>
                                      </p:cBhvr>
                                      <p:tavLst>
                                        <p:tav tm="0">
                                          <p:val>
                                            <p:strVal val="#ppt_x"/>
                                          </p:val>
                                        </p:tav>
                                        <p:tav tm="100000">
                                          <p:val>
                                            <p:strVal val="#ppt_x"/>
                                          </p:val>
                                        </p:tav>
                                      </p:tavLst>
                                    </p:anim>
                                    <p:anim calcmode="lin" valueType="num">
                                      <p:cBhvr>
                                        <p:cTn id="19" dur="1000" fill="hold"/>
                                        <p:tgtEl>
                                          <p:spTgt spid="307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rgbClr val="E7F1FD"/>
          </a:fgClr>
          <a:bgClr>
            <a:schemeClr val="bg1"/>
          </a:bgClr>
        </a:pattFill>
        <a:effectLst/>
      </p:bgPr>
    </p:bg>
    <p:spTree>
      <p:nvGrpSpPr>
        <p:cNvPr id="1" name=""/>
        <p:cNvGrpSpPr/>
        <p:nvPr/>
      </p:nvGrpSpPr>
      <p:grpSpPr/>
      <p:sp>
        <p:nvSpPr>
          <p:cNvPr id="13314" name="文本框 18"/>
          <p:cNvSpPr txBox="1"/>
          <p:nvPr/>
        </p:nvSpPr>
        <p:spPr>
          <a:xfrm>
            <a:off x="176213" y="168275"/>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项目背景</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5" name="文本框 4"/>
          <p:cNvSpPr txBox="1"/>
          <p:nvPr/>
        </p:nvSpPr>
        <p:spPr>
          <a:xfrm>
            <a:off x="747713" y="2335213"/>
            <a:ext cx="4300538" cy="2097088"/>
          </a:xfrm>
          <a:prstGeom prst="rect">
            <a:avLst/>
          </a:prstGeom>
          <a:noFill/>
        </p:spPr>
        <p:txBody>
          <a:bodyPr wrap="square" rtlCol="0" anchor="t">
            <a:noAutofit/>
          </a:bodyPr>
          <a:lstStyle/>
          <a:p>
            <a:pPr marL="342900" marR="0" indent="-342900" defTabSz="914400" eaLnBrk="0" hangingPunct="0">
              <a:lnSpc>
                <a:spcPct val="120000"/>
              </a:lnSpc>
              <a:spcBef>
                <a:spcPts val="0"/>
              </a:spcBef>
              <a:spcAft>
                <a:spcPts val="0"/>
              </a:spcAft>
              <a:buClrTx/>
              <a:buSzTx/>
              <a:buFont typeface="Arial" panose="020B0604020202020204" pitchFamily="34" charset="0"/>
              <a:buChar char="•"/>
              <a:defRPr/>
            </a:pPr>
            <a:r>
              <a:rPr lang="zh-CN" altLang="zh-CN" sz="1600" kern="100" noProof="0" dirty="0">
                <a:solidFill>
                  <a:srgbClr val="000000"/>
                </a:solidFill>
                <a:latin typeface="微软雅黑" panose="020B0503020204020204" pitchFamily="34" charset="-122"/>
                <a:ea typeface="微软雅黑" panose="020B0503020204020204" pitchFamily="34" charset="-122"/>
                <a:cs typeface="+mn-cs"/>
                <a:sym typeface="+mn-ea"/>
              </a:rPr>
              <a:t>芯片</a:t>
            </a:r>
            <a:r>
              <a:rPr lang="zh-CN" altLang="en-US" sz="1600" kern="100" noProof="0" dirty="0">
                <a:solidFill>
                  <a:srgbClr val="000000"/>
                </a:solidFill>
                <a:latin typeface="微软雅黑" panose="020B0503020204020204" pitchFamily="34" charset="-122"/>
                <a:ea typeface="微软雅黑" panose="020B0503020204020204" pitchFamily="34" charset="-122"/>
                <a:cs typeface="+mn-cs"/>
                <a:sym typeface="+mn-ea"/>
              </a:rPr>
              <a:t>技术被卡脖子；</a:t>
            </a:r>
            <a:endParaRPr kumimoji="0" lang="zh-CN" altLang="en-US" sz="1600" kern="100" cap="none" spc="0" normalizeH="0" baseline="0" noProof="0" dirty="0">
              <a:solidFill>
                <a:srgbClr val="000000"/>
              </a:solidFill>
              <a:latin typeface="微软雅黑" panose="020B0503020204020204" pitchFamily="34" charset="-122"/>
              <a:ea typeface="微软雅黑" panose="020B0503020204020204" pitchFamily="34" charset="-122"/>
              <a:cs typeface="+mn-cs"/>
            </a:endParaRPr>
          </a:p>
          <a:p>
            <a:pPr marL="342900" marR="0" indent="-342900" defTabSz="914400" eaLnBrk="0" hangingPunct="0">
              <a:lnSpc>
                <a:spcPct val="120000"/>
              </a:lnSpc>
              <a:spcBef>
                <a:spcPts val="0"/>
              </a:spcBef>
              <a:spcAft>
                <a:spcPts val="0"/>
              </a:spcAft>
              <a:buClrTx/>
              <a:buSzTx/>
              <a:buFont typeface="Arial" panose="020B0604020202020204" pitchFamily="34" charset="0"/>
              <a:buChar char="•"/>
              <a:defRPr/>
            </a:pPr>
            <a:r>
              <a:rPr lang="zh-CN" altLang="zh-CN" sz="1600" kern="100" noProof="0" dirty="0">
                <a:solidFill>
                  <a:srgbClr val="000000"/>
                </a:solidFill>
                <a:latin typeface="微软雅黑" panose="020B0503020204020204" pitchFamily="34" charset="-122"/>
                <a:ea typeface="微软雅黑" panose="020B0503020204020204" pitchFamily="34" charset="-122"/>
                <a:cs typeface="+mn-cs"/>
                <a:sym typeface="+mn-ea"/>
              </a:rPr>
              <a:t>华为、中兴等国产大企</a:t>
            </a:r>
            <a:r>
              <a:rPr lang="zh-CN" altLang="en-US" sz="1600" kern="100" noProof="0" dirty="0">
                <a:solidFill>
                  <a:srgbClr val="000000"/>
                </a:solidFill>
                <a:latin typeface="微软雅黑" panose="020B0503020204020204" pitchFamily="34" charset="-122"/>
                <a:ea typeface="微软雅黑" panose="020B0503020204020204" pitchFamily="34" charset="-122"/>
                <a:cs typeface="+mn-cs"/>
                <a:sym typeface="+mn-ea"/>
              </a:rPr>
              <a:t>受到遏制；</a:t>
            </a:r>
            <a:endParaRPr kumimoji="0" lang="en-US" altLang="zh-CN" sz="1600" kern="100" cap="none" spc="0" normalizeH="0" baseline="0" noProof="0" dirty="0">
              <a:solidFill>
                <a:srgbClr val="000000"/>
              </a:solidFill>
              <a:latin typeface="微软雅黑" panose="020B0503020204020204" pitchFamily="34" charset="-122"/>
              <a:ea typeface="微软雅黑" panose="020B0503020204020204" pitchFamily="34" charset="-122"/>
              <a:cs typeface="+mn-cs"/>
            </a:endParaRPr>
          </a:p>
          <a:p>
            <a:pPr marL="342900" marR="0" indent="-342900" defTabSz="914400" eaLnBrk="0" hangingPunct="0">
              <a:lnSpc>
                <a:spcPct val="120000"/>
              </a:lnSpc>
              <a:spcBef>
                <a:spcPts val="0"/>
              </a:spcBef>
              <a:spcAft>
                <a:spcPts val="0"/>
              </a:spcAft>
              <a:buClrTx/>
              <a:buSzTx/>
              <a:buFont typeface="Arial" panose="020B0604020202020204" pitchFamily="34" charset="0"/>
              <a:buChar char="•"/>
              <a:defRPr/>
            </a:pPr>
            <a:r>
              <a:rPr lang="zh-CN" altLang="zh-CN" sz="1600" kern="100" noProof="0" dirty="0">
                <a:solidFill>
                  <a:srgbClr val="000000"/>
                </a:solidFill>
                <a:latin typeface="微软雅黑" panose="020B0503020204020204" pitchFamily="34" charset="-122"/>
                <a:ea typeface="微软雅黑" panose="020B0503020204020204" pitchFamily="34" charset="-122"/>
                <a:cs typeface="+mn-cs"/>
                <a:sym typeface="+mn-ea"/>
              </a:rPr>
              <a:t>中国的芯片及半导体行业被制裁；</a:t>
            </a:r>
            <a:endParaRPr kumimoji="0" lang="en-US" altLang="zh-CN" sz="1600" kern="100" cap="none" spc="0" normalizeH="0" baseline="0" noProof="0" dirty="0">
              <a:solidFill>
                <a:srgbClr val="000000"/>
              </a:solidFill>
              <a:latin typeface="微软雅黑" panose="020B0503020204020204" pitchFamily="34" charset="-122"/>
              <a:ea typeface="微软雅黑" panose="020B0503020204020204" pitchFamily="34" charset="-122"/>
              <a:cs typeface="+mn-cs"/>
            </a:endParaRPr>
          </a:p>
          <a:p>
            <a:pPr marL="342900" marR="0" indent="-342900" defTabSz="914400" eaLnBrk="0" hangingPunct="0">
              <a:lnSpc>
                <a:spcPct val="120000"/>
              </a:lnSpc>
              <a:spcBef>
                <a:spcPts val="0"/>
              </a:spcBef>
              <a:spcAft>
                <a:spcPts val="0"/>
              </a:spcAft>
              <a:buClrTx/>
              <a:buSzTx/>
              <a:buFont typeface="Arial" panose="020B0604020202020204" pitchFamily="34" charset="0"/>
              <a:buChar char="•"/>
              <a:defRPr/>
            </a:pPr>
            <a:r>
              <a:rPr lang="zh-CN" altLang="en-US" sz="1600" kern="100" noProof="0" dirty="0">
                <a:solidFill>
                  <a:srgbClr val="000000"/>
                </a:solidFill>
                <a:latin typeface="微软雅黑" panose="020B0503020204020204" pitchFamily="34" charset="-122"/>
                <a:ea typeface="微软雅黑" panose="020B0503020204020204" pitchFamily="34" charset="-122"/>
                <a:cs typeface="+mn-cs"/>
                <a:sym typeface="+mn-ea"/>
              </a:rPr>
              <a:t>国防、航空、汽车、民用的应用受到限制</a:t>
            </a:r>
            <a:endParaRPr lang="en-US" altLang="zh-CN" sz="1600" kern="100" noProof="0" dirty="0">
              <a:solidFill>
                <a:srgbClr val="000000"/>
              </a:solidFill>
              <a:latin typeface="微软雅黑" panose="020B0503020204020204" pitchFamily="34" charset="-122"/>
              <a:ea typeface="微软雅黑" panose="020B0503020204020204" pitchFamily="34" charset="-122"/>
              <a:sym typeface="+mn-ea"/>
            </a:endParaRPr>
          </a:p>
          <a:p>
            <a:pPr marL="342900" marR="0" indent="-342900" defTabSz="914400" eaLnBrk="0" hangingPunct="0">
              <a:lnSpc>
                <a:spcPct val="120000"/>
              </a:lnSpc>
              <a:spcBef>
                <a:spcPts val="0"/>
              </a:spcBef>
              <a:spcAft>
                <a:spcPts val="0"/>
              </a:spcAft>
              <a:buClrTx/>
              <a:buSzTx/>
              <a:buFont typeface="Arial" panose="020B0604020202020204" pitchFamily="34" charset="0"/>
              <a:buChar char="•"/>
              <a:defRPr/>
            </a:pPr>
            <a:endParaRPr lang="zh-CN" altLang="en-US" sz="1600" kern="100" noProof="0" dirty="0">
              <a:solidFill>
                <a:srgbClr val="000000"/>
              </a:solidFill>
              <a:latin typeface="微软雅黑" panose="020B0503020204020204" pitchFamily="34" charset="-122"/>
              <a:ea typeface="微软雅黑" panose="020B0503020204020204" pitchFamily="34" charset="-122"/>
              <a:sym typeface="+mn-ea"/>
            </a:endParaRPr>
          </a:p>
          <a:p>
            <a:pPr marR="0" defTabSz="914400" eaLnBrk="0" hangingPunct="0">
              <a:lnSpc>
                <a:spcPct val="120000"/>
              </a:lnSpc>
              <a:spcBef>
                <a:spcPts val="0"/>
              </a:spcBef>
              <a:spcAft>
                <a:spcPts val="0"/>
              </a:spcAft>
              <a:buClrTx/>
              <a:buSzTx/>
              <a:defRPr/>
            </a:pPr>
            <a:r>
              <a:rPr lang="zh-CN" altLang="en-US" sz="1600" kern="100" noProof="0" dirty="0">
                <a:latin typeface="微软雅黑" panose="020B0503020204020204" pitchFamily="34" charset="-122"/>
                <a:ea typeface="微软雅黑" panose="020B0503020204020204" pitchFamily="34" charset="-122"/>
                <a:cs typeface="+mn-cs"/>
                <a:sym typeface="+mn-ea"/>
              </a:rPr>
              <a:t>推动</a:t>
            </a:r>
            <a:r>
              <a:rPr lang="zh-CN" altLang="zh-CN" sz="1600" kern="100" noProof="0" dirty="0">
                <a:latin typeface="微软雅黑" panose="020B0503020204020204" pitchFamily="34" charset="-122"/>
                <a:ea typeface="微软雅黑" panose="020B0503020204020204" pitchFamily="34" charset="-122"/>
                <a:cs typeface="+mn-cs"/>
                <a:sym typeface="+mn-ea"/>
              </a:rPr>
              <a:t>中国芯片国产化</a:t>
            </a:r>
            <a:r>
              <a:rPr lang="zh-CN" altLang="zh-CN" sz="1600" kern="100" noProof="0" dirty="0">
                <a:solidFill>
                  <a:srgbClr val="FF0000"/>
                </a:solidFill>
                <a:latin typeface="微软雅黑" panose="020B0503020204020204" pitchFamily="34" charset="-122"/>
                <a:ea typeface="微软雅黑" panose="020B0503020204020204" pitchFamily="34" charset="-122"/>
                <a:cs typeface="+mn-cs"/>
                <a:sym typeface="+mn-ea"/>
              </a:rPr>
              <a:t>势在必行</a:t>
            </a:r>
            <a:r>
              <a:rPr lang="zh-CN" altLang="zh-CN" sz="1600" kern="100" noProof="0" dirty="0">
                <a:latin typeface="微软雅黑" panose="020B0503020204020204" pitchFamily="34" charset="-122"/>
                <a:ea typeface="微软雅黑" panose="020B0503020204020204" pitchFamily="34" charset="-122"/>
                <a:cs typeface="+mn-cs"/>
                <a:sym typeface="+mn-ea"/>
              </a:rPr>
              <a:t>；</a:t>
            </a:r>
            <a:endParaRPr kumimoji="0" lang="en-US" altLang="zh-CN" sz="1600" kern="100" cap="none" spc="0" normalizeH="0" baseline="0" noProof="0" dirty="0">
              <a:latin typeface="微软雅黑" panose="020B0503020204020204" pitchFamily="34" charset="-122"/>
              <a:ea typeface="微软雅黑" panose="020B0503020204020204" pitchFamily="34" charset="-122"/>
            </a:endParaRPr>
          </a:p>
          <a:p>
            <a:pPr marR="0" defTabSz="914400" eaLnBrk="0" hangingPunct="0">
              <a:lnSpc>
                <a:spcPct val="120000"/>
              </a:lnSpc>
              <a:spcBef>
                <a:spcPts val="0"/>
              </a:spcBef>
              <a:spcAft>
                <a:spcPts val="0"/>
              </a:spcAft>
              <a:buClrTx/>
              <a:buSzTx/>
              <a:defRPr/>
            </a:pPr>
            <a:r>
              <a:rPr lang="zh-CN" altLang="zh-CN" sz="1600" kern="100" noProof="0" dirty="0">
                <a:latin typeface="微软雅黑" panose="020B0503020204020204" pitchFamily="34" charset="-122"/>
                <a:ea typeface="微软雅黑" panose="020B0503020204020204" pitchFamily="34" charset="-122"/>
                <a:cs typeface="+mn-cs"/>
                <a:sym typeface="+mn-ea"/>
              </a:rPr>
              <a:t>大规模国产元器件测试行业</a:t>
            </a:r>
            <a:r>
              <a:rPr lang="zh-CN" altLang="en-US" sz="1600" kern="100" noProof="0" dirty="0">
                <a:solidFill>
                  <a:srgbClr val="FF0000"/>
                </a:solidFill>
                <a:latin typeface="微软雅黑" panose="020B0503020204020204" pitchFamily="34" charset="-122"/>
                <a:ea typeface="微软雅黑" panose="020B0503020204020204" pitchFamily="34" charset="-122"/>
                <a:cs typeface="+mn-cs"/>
                <a:sym typeface="+mn-ea"/>
              </a:rPr>
              <a:t>开始兴起</a:t>
            </a:r>
            <a:r>
              <a:rPr lang="zh-CN" altLang="en-US" sz="1600" kern="100" noProof="0" dirty="0">
                <a:latin typeface="微软雅黑" panose="020B0503020204020204" pitchFamily="34" charset="-122"/>
                <a:ea typeface="微软雅黑" panose="020B0503020204020204" pitchFamily="34" charset="-122"/>
                <a:cs typeface="+mn-cs"/>
                <a:sym typeface="+mn-ea"/>
              </a:rPr>
              <a:t>！</a:t>
            </a:r>
            <a:endParaRPr lang="zh-CN" altLang="en-US" sz="1600" kern="100" noProof="0" dirty="0">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5160963" y="2295525"/>
            <a:ext cx="3281363" cy="552450"/>
          </a:xfrm>
          <a:prstGeom prst="rect">
            <a:avLst/>
          </a:prstGeom>
        </p:spPr>
        <p:txBody>
          <a:bodyPr wrap="square">
            <a:spAutoFit/>
            <a:extLst>
              <a:ext uri="{4A0BC546-FE56-4ADE-93B0-CB8AF2F6F144}">
                <wpsdc:textFrameExt xmlns:wpsdc="http://www.wps.cn/officeDocument/2022/drawingmlCustomData" type="text"/>
              </a:ext>
            </a:extLst>
          </a:bodyPr>
          <a:lstStyle/>
          <a:p>
            <a:pPr algn="ctr" fontAlgn="auto"/>
            <a:r>
              <a:rPr lang="zh-CN" altLang="en-US" sz="1200" noProof="1" dirty="0">
                <a:solidFill>
                  <a:srgbClr val="000000"/>
                </a:solidFill>
                <a:latin typeface="微软雅黑" panose="020B0503020204020204" pitchFamily="34" charset="-122"/>
                <a:ea typeface="微软雅黑" panose="020B0503020204020204" pitchFamily="34" charset="-122"/>
                <a:cs typeface="+mn-cs"/>
                <a:sym typeface="+mn-ea"/>
              </a:rPr>
              <a:t>图 2021-2024年芯片制造中国市场占比</a:t>
            </a:r>
            <a:endParaRPr lang="zh-CN" altLang="en-US" sz="1200" noProof="1" dirty="0">
              <a:solidFill>
                <a:srgbClr val="000000"/>
              </a:solidFill>
              <a:latin typeface="微软雅黑" panose="020B0503020204020204" pitchFamily="34" charset="-122"/>
              <a:ea typeface="微软雅黑" panose="020B0503020204020204" pitchFamily="34" charset="-122"/>
            </a:endParaRPr>
          </a:p>
          <a:p>
            <a:pPr algn="ctr" fontAlgn="auto"/>
            <a:endParaRPr lang="zh-CN" altLang="en-US" noProof="1" dirty="0">
              <a:solidFill>
                <a:srgbClr val="000000"/>
              </a:solidFill>
              <a:latin typeface="微软雅黑" panose="020B0503020204020204" pitchFamily="34" charset="-122"/>
              <a:ea typeface="微软雅黑" panose="020B0503020204020204" pitchFamily="34" charset="-122"/>
            </a:endParaRPr>
          </a:p>
        </p:txBody>
      </p:sp>
      <p:pic>
        <p:nvPicPr>
          <p:cNvPr id="13317" name="图片 4"/>
          <p:cNvPicPr>
            <a:picLocks noChangeAspect="1"/>
          </p:cNvPicPr>
          <p:nvPr/>
        </p:nvPicPr>
        <p:blipFill>
          <a:blip r:embed="rId1">
            <a:clrChange>
              <a:clrFrom>
                <a:srgbClr val="FFFFFF"/>
              </a:clrFrom>
              <a:clrTo>
                <a:srgbClr val="FFFFFF">
                  <a:alpha val="0"/>
                </a:srgbClr>
              </a:clrTo>
            </a:clrChange>
          </a:blip>
          <a:srcRect l="14828" t="19772" r="46202" b="7985"/>
          <a:stretch>
            <a:fillRect/>
          </a:stretch>
        </p:blipFill>
        <p:spPr>
          <a:xfrm>
            <a:off x="5748338" y="2571750"/>
            <a:ext cx="2198687" cy="1879600"/>
          </a:xfrm>
          <a:prstGeom prst="rect">
            <a:avLst/>
          </a:prstGeom>
          <a:noFill/>
          <a:ln w="9525" cap="flat" cmpd="sng">
            <a:solidFill>
              <a:srgbClr val="E0E9F8"/>
            </a:solidFill>
            <a:prstDash val="solid"/>
            <a:round/>
            <a:headEnd type="none" w="med" len="med"/>
            <a:tailEnd type="none" w="med" len="med"/>
          </a:ln>
        </p:spPr>
      </p:pic>
      <p:sp>
        <p:nvSpPr>
          <p:cNvPr id="13318" name="Rectangle 3"/>
          <p:cNvSpPr/>
          <p:nvPr/>
        </p:nvSpPr>
        <p:spPr>
          <a:xfrm>
            <a:off x="5046663" y="4611688"/>
            <a:ext cx="3395662" cy="276225"/>
          </a:xfrm>
          <a:prstGeom prst="rect">
            <a:avLst/>
          </a:prstGeom>
          <a:noFill/>
          <a:ln w="9525">
            <a:noFill/>
          </a:ln>
        </p:spPr>
        <p:txBody>
          <a:bodyPr wrap="none" lIns="91440" tIns="45720" rIns="91440" bIns="45720" anchor="ctr" anchorCtr="0">
            <a:spAutoFit/>
          </a:bodyPr>
          <a:p>
            <a:pPr indent="268605" algn="ctr" defTabSz="914400" eaLnBrk="0" hangingPunct="0"/>
            <a:r>
              <a:rPr lang="zh-CN" altLang="zh-CN" sz="1200" dirty="0">
                <a:solidFill>
                  <a:srgbClr val="000000"/>
                </a:solidFill>
                <a:latin typeface="微软雅黑" panose="020B0503020204020204" pitchFamily="34" charset="-122"/>
                <a:ea typeface="微软雅黑" panose="020B0503020204020204" pitchFamily="34" charset="-122"/>
              </a:rPr>
              <a:t>图</a:t>
            </a:r>
            <a:r>
              <a:rPr lang="en-US" altLang="zh-CN" sz="1200" dirty="0">
                <a:solidFill>
                  <a:srgbClr val="000000"/>
                </a:solidFill>
                <a:latin typeface="微软雅黑" panose="020B0503020204020204" pitchFamily="34" charset="-122"/>
                <a:ea typeface="微软雅黑" panose="020B0503020204020204" pitchFamily="34" charset="-122"/>
              </a:rPr>
              <a:t>  2020-2023</a:t>
            </a:r>
            <a:r>
              <a:rPr lang="zh-CN" altLang="en-US" sz="1200" dirty="0">
                <a:solidFill>
                  <a:srgbClr val="000000"/>
                </a:solidFill>
                <a:latin typeface="微软雅黑" panose="020B0503020204020204" pitchFamily="34" charset="-122"/>
                <a:ea typeface="微软雅黑" panose="020B0503020204020204" pitchFamily="34" charset="-122"/>
              </a:rPr>
              <a:t>半导体芯片元器件国产化率</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13319" name="文本框 11"/>
          <p:cNvSpPr txBox="1"/>
          <p:nvPr/>
        </p:nvSpPr>
        <p:spPr>
          <a:xfrm>
            <a:off x="747713" y="673100"/>
            <a:ext cx="4560887" cy="1439863"/>
          </a:xfrm>
          <a:prstGeom prst="rect">
            <a:avLst/>
          </a:prstGeom>
          <a:noFill/>
          <a:ln w="9525">
            <a:noFill/>
          </a:ln>
        </p:spPr>
        <p:txBody>
          <a:bodyPr wrap="square" anchor="t" anchorCtr="0"/>
          <a:p>
            <a:pPr defTabSz="914400" eaLnBrk="0" hangingPunct="0">
              <a:lnSpc>
                <a:spcPct val="150000"/>
              </a:lnSpc>
            </a:pPr>
            <a:r>
              <a:rPr lang="zh-CN" altLang="zh-CN" sz="1600" dirty="0">
                <a:solidFill>
                  <a:srgbClr val="000000"/>
                </a:solidFill>
                <a:latin typeface="微软雅黑" panose="020B0503020204020204" pitchFamily="34" charset="-122"/>
                <a:ea typeface="微软雅黑" panose="020B0503020204020204" pitchFamily="34" charset="-122"/>
              </a:rPr>
              <a:t>依托省级创新创业平台、省级创新示范基地和软件开发实验室，与行业芯片元器件生产与检测企业合作，打造基于“</a:t>
            </a:r>
            <a:r>
              <a:rPr lang="en-US" altLang="zh-CN" sz="1600" dirty="0">
                <a:solidFill>
                  <a:srgbClr val="000000"/>
                </a:solidFill>
                <a:latin typeface="微软雅黑" panose="020B0503020204020204" pitchFamily="34" charset="-122"/>
                <a:ea typeface="微软雅黑" panose="020B0503020204020204" pitchFamily="34" charset="-122"/>
              </a:rPr>
              <a:t>WEB+AI</a:t>
            </a:r>
            <a:r>
              <a:rPr lang="zh-CN" altLang="zh-CN" sz="1600" dirty="0">
                <a:solidFill>
                  <a:srgbClr val="000000"/>
                </a:solidFill>
                <a:latin typeface="微软雅黑" panose="020B0503020204020204" pitchFamily="34" charset="-122"/>
                <a:ea typeface="微软雅黑" panose="020B0503020204020204" pitchFamily="34" charset="-122"/>
              </a:rPr>
              <a:t>”技术</a:t>
            </a:r>
            <a:r>
              <a:rPr lang="zh-CN" altLang="en-US" sz="1600" dirty="0">
                <a:solidFill>
                  <a:srgbClr val="000000"/>
                </a:solidFill>
                <a:latin typeface="微软雅黑" panose="020B0503020204020204" pitchFamily="34" charset="-122"/>
                <a:ea typeface="微软雅黑" panose="020B0503020204020204" pitchFamily="34" charset="-122"/>
              </a:rPr>
              <a:t>，</a:t>
            </a:r>
            <a:r>
              <a:rPr lang="zh-CN" altLang="zh-CN" sz="1600" dirty="0">
                <a:solidFill>
                  <a:srgbClr val="000000"/>
                </a:solidFill>
                <a:latin typeface="微软雅黑" panose="020B0503020204020204" pitchFamily="34" charset="-122"/>
                <a:ea typeface="微软雅黑" panose="020B0503020204020204" pitchFamily="34" charset="-122"/>
              </a:rPr>
              <a:t>实现芯片元器件检测</a:t>
            </a:r>
            <a:r>
              <a:rPr lang="zh-CN" altLang="en-US" sz="1600" dirty="0">
                <a:solidFill>
                  <a:srgbClr val="000000"/>
                </a:solidFill>
                <a:latin typeface="微软雅黑" panose="020B0503020204020204" pitchFamily="34" charset="-122"/>
                <a:ea typeface="微软雅黑" panose="020B0503020204020204" pitchFamily="34" charset="-122"/>
              </a:rPr>
              <a:t>精细化、</a:t>
            </a:r>
            <a:r>
              <a:rPr lang="zh-CN" altLang="zh-CN" sz="1600" dirty="0">
                <a:solidFill>
                  <a:srgbClr val="000000"/>
                </a:solidFill>
                <a:latin typeface="微软雅黑" panose="020B0503020204020204" pitchFamily="34" charset="-122"/>
                <a:ea typeface="微软雅黑" panose="020B0503020204020204" pitchFamily="34" charset="-122"/>
              </a:rPr>
              <a:t>智能化</a:t>
            </a:r>
            <a:r>
              <a:rPr lang="zh-CN" altLang="en-US" sz="1600" dirty="0">
                <a:solidFill>
                  <a:srgbClr val="000000"/>
                </a:solidFill>
                <a:latin typeface="微软雅黑" panose="020B0503020204020204" pitchFamily="34" charset="-122"/>
                <a:ea typeface="微软雅黑" panose="020B0503020204020204" pitchFamily="34" charset="-122"/>
              </a:rPr>
              <a:t>软件</a:t>
            </a:r>
            <a:r>
              <a:rPr lang="zh-CN" altLang="zh-CN" sz="1600" dirty="0">
                <a:solidFill>
                  <a:srgbClr val="000000"/>
                </a:solidFill>
                <a:latin typeface="微软雅黑" panose="020B0503020204020204" pitchFamily="34" charset="-122"/>
                <a:ea typeface="微软雅黑" panose="020B0503020204020204" pitchFamily="34" charset="-122"/>
              </a:rPr>
              <a:t>管理</a:t>
            </a:r>
            <a:r>
              <a:rPr lang="zh-CN" altLang="en-US" sz="1600" dirty="0">
                <a:solidFill>
                  <a:srgbClr val="000000"/>
                </a:solidFill>
                <a:latin typeface="微软雅黑" panose="020B0503020204020204" pitchFamily="34" charset="-122"/>
                <a:ea typeface="微软雅黑" panose="020B0503020204020204" pitchFamily="34" charset="-122"/>
              </a:rPr>
              <a:t>平台</a:t>
            </a:r>
            <a:r>
              <a:rPr lang="zh-CN" altLang="zh-CN" sz="1600" dirty="0">
                <a:solidFill>
                  <a:srgbClr val="000000"/>
                </a:solidFill>
                <a:latin typeface="微软雅黑" panose="020B0503020204020204" pitchFamily="34" charset="-122"/>
                <a:ea typeface="微软雅黑" panose="020B0503020204020204" pitchFamily="34" charset="-122"/>
              </a:rPr>
              <a:t>。</a:t>
            </a:r>
            <a:endParaRPr lang="zh-CN" altLang="zh-CN" sz="1600" dirty="0">
              <a:solidFill>
                <a:srgbClr val="000000"/>
              </a:solidFill>
              <a:latin typeface="微软雅黑" panose="020B0503020204020204" pitchFamily="34" charset="-122"/>
              <a:ea typeface="微软雅黑" panose="020B0503020204020204" pitchFamily="34" charset="-122"/>
              <a:sym typeface="印品黑体" charset="0"/>
            </a:endParaRPr>
          </a:p>
        </p:txBody>
      </p:sp>
      <p:pic>
        <p:nvPicPr>
          <p:cNvPr id="13320" name="图片 1"/>
          <p:cNvPicPr>
            <a:picLocks noChangeAspect="1"/>
          </p:cNvPicPr>
          <p:nvPr/>
        </p:nvPicPr>
        <p:blipFill>
          <a:blip r:embed="rId2">
            <a:clrChange>
              <a:clrFrom>
                <a:srgbClr val="FEFEFE"/>
              </a:clrFrom>
              <a:clrTo>
                <a:srgbClr val="FEFEFE">
                  <a:alpha val="0"/>
                </a:srgbClr>
              </a:clrTo>
            </a:clrChange>
          </a:blip>
          <a:stretch>
            <a:fillRect/>
          </a:stretch>
        </p:blipFill>
        <p:spPr>
          <a:xfrm>
            <a:off x="5307013" y="534988"/>
            <a:ext cx="3089275" cy="18002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320"/>
                                        </p:tgtEl>
                                        <p:attrNameLst>
                                          <p:attrName>style.visibility</p:attrName>
                                        </p:attrNameLst>
                                      </p:cBhvr>
                                      <p:to>
                                        <p:strVal val="visible"/>
                                      </p:to>
                                    </p:set>
                                    <p:animEffect transition="in" filter="fade">
                                      <p:cBhvr>
                                        <p:cTn id="7" dur="1000"/>
                                        <p:tgtEl>
                                          <p:spTgt spid="13320"/>
                                        </p:tgtEl>
                                      </p:cBhvr>
                                    </p:animEffect>
                                    <p:anim calcmode="lin" valueType="num">
                                      <p:cBhvr>
                                        <p:cTn id="8" dur="1000" fill="hold"/>
                                        <p:tgtEl>
                                          <p:spTgt spid="13320"/>
                                        </p:tgtEl>
                                        <p:attrNameLst>
                                          <p:attrName>ppt_x</p:attrName>
                                        </p:attrNameLst>
                                      </p:cBhvr>
                                      <p:tavLst>
                                        <p:tav tm="0">
                                          <p:val>
                                            <p:strVal val="#ppt_x"/>
                                          </p:val>
                                        </p:tav>
                                        <p:tav tm="100000">
                                          <p:val>
                                            <p:strVal val="#ppt_x"/>
                                          </p:val>
                                        </p:tav>
                                      </p:tavLst>
                                    </p:anim>
                                    <p:anim calcmode="lin" valueType="num">
                                      <p:cBhvr>
                                        <p:cTn id="9" dur="1000" fill="hold"/>
                                        <p:tgtEl>
                                          <p:spTgt spid="133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317"/>
                                        </p:tgtEl>
                                        <p:attrNameLst>
                                          <p:attrName>style.visibility</p:attrName>
                                        </p:attrNameLst>
                                      </p:cBhvr>
                                      <p:to>
                                        <p:strVal val="visible"/>
                                      </p:to>
                                    </p:set>
                                    <p:animEffect transition="in" filter="fade">
                                      <p:cBhvr>
                                        <p:cTn id="12" dur="1000"/>
                                        <p:tgtEl>
                                          <p:spTgt spid="13317"/>
                                        </p:tgtEl>
                                      </p:cBhvr>
                                    </p:animEffect>
                                    <p:anim calcmode="lin" valueType="num">
                                      <p:cBhvr>
                                        <p:cTn id="13" dur="1000" fill="hold"/>
                                        <p:tgtEl>
                                          <p:spTgt spid="13317"/>
                                        </p:tgtEl>
                                        <p:attrNameLst>
                                          <p:attrName>ppt_x</p:attrName>
                                        </p:attrNameLst>
                                      </p:cBhvr>
                                      <p:tavLst>
                                        <p:tav tm="0">
                                          <p:val>
                                            <p:strVal val="#ppt_x"/>
                                          </p:val>
                                        </p:tav>
                                        <p:tav tm="100000">
                                          <p:val>
                                            <p:strVal val="#ppt_x"/>
                                          </p:val>
                                        </p:tav>
                                      </p:tavLst>
                                    </p:anim>
                                    <p:anim calcmode="lin" valueType="num">
                                      <p:cBhvr>
                                        <p:cTn id="14" dur="1000" fill="hold"/>
                                        <p:tgtEl>
                                          <p:spTgt spid="133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文本框 18"/>
          <p:cNvSpPr txBox="1"/>
          <p:nvPr/>
        </p:nvSpPr>
        <p:spPr>
          <a:xfrm>
            <a:off x="149225" y="17145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项目成果</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31746" name="文本框 2"/>
          <p:cNvSpPr txBox="1"/>
          <p:nvPr/>
        </p:nvSpPr>
        <p:spPr>
          <a:xfrm>
            <a:off x="1065213" y="0"/>
            <a:ext cx="6664325" cy="627063"/>
          </a:xfrm>
          <a:prstGeom prst="rect">
            <a:avLst/>
          </a:prstGeom>
          <a:noFill/>
          <a:ln w="9525">
            <a:noFill/>
          </a:ln>
        </p:spPr>
        <p:txBody>
          <a:bodyPr wrap="square" anchor="t" anchorCtr="0">
            <a:spAutoFit/>
          </a:bodyPr>
          <a:p>
            <a:pPr algn="ctr">
              <a:lnSpc>
                <a:spcPts val="4800"/>
              </a:lnSpc>
              <a:spcBef>
                <a:spcPts val="600"/>
              </a:spcBef>
            </a:pP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得到多家企业、专家认可</a:t>
            </a:r>
            <a:endParaRPr lang="zh-CN" altLang="en-US" sz="20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31747" name="TextBox 46"/>
          <p:cNvSpPr txBox="1"/>
          <p:nvPr/>
        </p:nvSpPr>
        <p:spPr>
          <a:xfrm>
            <a:off x="3387725" y="3359150"/>
            <a:ext cx="2368550" cy="1046163"/>
          </a:xfrm>
          <a:prstGeom prst="rect">
            <a:avLst/>
          </a:prstGeom>
          <a:noFill/>
          <a:ln w="9525">
            <a:noFill/>
          </a:ln>
        </p:spPr>
        <p:txBody>
          <a:bodyPr wrap="square" lIns="0" tIns="0" rIns="0" bIns="0" anchor="t" anchorCtr="1"/>
          <a:p>
            <a:pPr algn="ctr">
              <a:lnSpc>
                <a:spcPct val="150000"/>
              </a:lnSpc>
            </a:pPr>
            <a:r>
              <a:rPr lang="zh-CN" altLang="en-US" b="1" dirty="0">
                <a:solidFill>
                  <a:srgbClr val="0533B2"/>
                </a:solidFill>
                <a:latin typeface="微软雅黑" panose="020B0503020204020204" pitchFamily="34" charset="-122"/>
                <a:ea typeface="微软雅黑" panose="020B0503020204020204" pitchFamily="34" charset="-122"/>
                <a:sym typeface="印品黑体" charset="0"/>
              </a:rPr>
              <a:t>与多家企业开展合作</a:t>
            </a:r>
            <a:endParaRPr lang="en-US" altLang="zh-CN" b="1" dirty="0">
              <a:solidFill>
                <a:srgbClr val="0533B2"/>
              </a:solidFill>
              <a:latin typeface="微软雅黑" panose="020B0503020204020204" pitchFamily="34" charset="-122"/>
              <a:ea typeface="微软雅黑" panose="020B0503020204020204" pitchFamily="34" charset="-122"/>
              <a:sym typeface="印品黑体" charset="0"/>
            </a:endParaRPr>
          </a:p>
          <a:p>
            <a:pPr algn="ctr">
              <a:lnSpc>
                <a:spcPct val="150000"/>
              </a:lnSpc>
            </a:pPr>
            <a:r>
              <a:rPr lang="zh-CN" altLang="zh-CN" b="1" dirty="0">
                <a:solidFill>
                  <a:srgbClr val="0533B2"/>
                </a:solidFill>
                <a:latin typeface="微软雅黑" panose="020B0503020204020204" pitchFamily="34" charset="-122"/>
                <a:ea typeface="微软雅黑" panose="020B0503020204020204" pitchFamily="34" charset="-122"/>
              </a:rPr>
              <a:t>校企合作资金到账</a:t>
            </a:r>
            <a:endParaRPr lang="zh-CN" altLang="zh-CN" sz="1600" b="1" dirty="0">
              <a:solidFill>
                <a:srgbClr val="404040"/>
              </a:solidFill>
              <a:latin typeface="宋体" panose="02010600030101010101" pitchFamily="2" charset="-122"/>
              <a:ea typeface="宋体" panose="02010600030101010101" pitchFamily="2" charset="-122"/>
              <a:sym typeface="印品黑体" charset="0"/>
            </a:endParaRPr>
          </a:p>
        </p:txBody>
      </p:sp>
      <p:pic>
        <p:nvPicPr>
          <p:cNvPr id="31748" name="图片 22"/>
          <p:cNvPicPr>
            <a:picLocks noChangeAspect="1"/>
          </p:cNvPicPr>
          <p:nvPr/>
        </p:nvPicPr>
        <p:blipFill>
          <a:blip r:embed="rId1"/>
          <a:stretch>
            <a:fillRect/>
          </a:stretch>
        </p:blipFill>
        <p:spPr>
          <a:xfrm rot="-5400000">
            <a:off x="5487988" y="1336675"/>
            <a:ext cx="3667125" cy="2833688"/>
          </a:xfrm>
          <a:prstGeom prst="rect">
            <a:avLst/>
          </a:prstGeom>
          <a:noFill/>
          <a:ln w="9525" cap="flat" cmpd="sng">
            <a:solidFill>
              <a:srgbClr val="BFBFBF"/>
            </a:solidFill>
            <a:prstDash val="solid"/>
            <a:round/>
            <a:headEnd type="none" w="med" len="med"/>
            <a:tailEnd type="none" w="med" len="med"/>
          </a:ln>
        </p:spPr>
      </p:pic>
      <p:pic>
        <p:nvPicPr>
          <p:cNvPr id="31749" name="图片 23"/>
          <p:cNvPicPr>
            <a:picLocks noChangeAspect="1"/>
          </p:cNvPicPr>
          <p:nvPr/>
        </p:nvPicPr>
        <p:blipFill>
          <a:blip r:embed="rId2"/>
          <a:stretch>
            <a:fillRect/>
          </a:stretch>
        </p:blipFill>
        <p:spPr>
          <a:xfrm>
            <a:off x="3462338" y="1255713"/>
            <a:ext cx="2370137" cy="1731962"/>
          </a:xfrm>
          <a:prstGeom prst="rect">
            <a:avLst/>
          </a:prstGeom>
          <a:noFill/>
          <a:ln w="9525" cap="flat" cmpd="sng">
            <a:solidFill>
              <a:srgbClr val="BFBFBF"/>
            </a:solidFill>
            <a:prstDash val="solid"/>
            <a:round/>
            <a:headEnd type="none" w="med" len="med"/>
            <a:tailEnd type="none" w="med" len="med"/>
          </a:ln>
        </p:spPr>
      </p:pic>
      <p:pic>
        <p:nvPicPr>
          <p:cNvPr id="31750" name="图片 20"/>
          <p:cNvPicPr>
            <a:picLocks noChangeAspect="1"/>
          </p:cNvPicPr>
          <p:nvPr/>
        </p:nvPicPr>
        <p:blipFill>
          <a:blip r:embed="rId3"/>
          <a:srcRect l="11748" t="6691" r="12393" b="12888"/>
          <a:stretch>
            <a:fillRect/>
          </a:stretch>
        </p:blipFill>
        <p:spPr>
          <a:xfrm>
            <a:off x="403225" y="946150"/>
            <a:ext cx="2719388" cy="3667125"/>
          </a:xfrm>
          <a:prstGeom prst="rect">
            <a:avLst/>
          </a:prstGeom>
          <a:noFill/>
          <a:ln w="9525" cap="flat" cmpd="sng">
            <a:solidFill>
              <a:srgbClr val="BFBFBF"/>
            </a:solidFill>
            <a:prstDash val="solid"/>
            <a:round/>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750"/>
                                        </p:tgtEl>
                                        <p:attrNameLst>
                                          <p:attrName>style.visibility</p:attrName>
                                        </p:attrNameLst>
                                      </p:cBhvr>
                                      <p:to>
                                        <p:strVal val="visible"/>
                                      </p:to>
                                    </p:set>
                                    <p:animEffect transition="in" filter="fade">
                                      <p:cBhvr>
                                        <p:cTn id="7" dur="1000"/>
                                        <p:tgtEl>
                                          <p:spTgt spid="31750"/>
                                        </p:tgtEl>
                                      </p:cBhvr>
                                    </p:animEffect>
                                    <p:anim calcmode="lin" valueType="num">
                                      <p:cBhvr>
                                        <p:cTn id="8" dur="1000" fill="hold"/>
                                        <p:tgtEl>
                                          <p:spTgt spid="31750"/>
                                        </p:tgtEl>
                                        <p:attrNameLst>
                                          <p:attrName>ppt_x</p:attrName>
                                        </p:attrNameLst>
                                      </p:cBhvr>
                                      <p:tavLst>
                                        <p:tav tm="0">
                                          <p:val>
                                            <p:strVal val="#ppt_x"/>
                                          </p:val>
                                        </p:tav>
                                        <p:tav tm="100000">
                                          <p:val>
                                            <p:strVal val="#ppt_x"/>
                                          </p:val>
                                        </p:tav>
                                      </p:tavLst>
                                    </p:anim>
                                    <p:anim calcmode="lin" valueType="num">
                                      <p:cBhvr>
                                        <p:cTn id="9" dur="1000" fill="hold"/>
                                        <p:tgtEl>
                                          <p:spTgt spid="3175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749"/>
                                        </p:tgtEl>
                                        <p:attrNameLst>
                                          <p:attrName>style.visibility</p:attrName>
                                        </p:attrNameLst>
                                      </p:cBhvr>
                                      <p:to>
                                        <p:strVal val="visible"/>
                                      </p:to>
                                    </p:set>
                                    <p:animEffect transition="in" filter="fade">
                                      <p:cBhvr>
                                        <p:cTn id="12" dur="1000"/>
                                        <p:tgtEl>
                                          <p:spTgt spid="31749"/>
                                        </p:tgtEl>
                                      </p:cBhvr>
                                    </p:animEffect>
                                    <p:anim calcmode="lin" valueType="num">
                                      <p:cBhvr>
                                        <p:cTn id="13" dur="1000" fill="hold"/>
                                        <p:tgtEl>
                                          <p:spTgt spid="31749"/>
                                        </p:tgtEl>
                                        <p:attrNameLst>
                                          <p:attrName>ppt_x</p:attrName>
                                        </p:attrNameLst>
                                      </p:cBhvr>
                                      <p:tavLst>
                                        <p:tav tm="0">
                                          <p:val>
                                            <p:strVal val="#ppt_x"/>
                                          </p:val>
                                        </p:tav>
                                        <p:tav tm="100000">
                                          <p:val>
                                            <p:strVal val="#ppt_x"/>
                                          </p:val>
                                        </p:tav>
                                      </p:tavLst>
                                    </p:anim>
                                    <p:anim calcmode="lin" valueType="num">
                                      <p:cBhvr>
                                        <p:cTn id="14" dur="1000" fill="hold"/>
                                        <p:tgtEl>
                                          <p:spTgt spid="3174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748"/>
                                        </p:tgtEl>
                                        <p:attrNameLst>
                                          <p:attrName>style.visibility</p:attrName>
                                        </p:attrNameLst>
                                      </p:cBhvr>
                                      <p:to>
                                        <p:strVal val="visible"/>
                                      </p:to>
                                    </p:set>
                                    <p:animEffect transition="in" filter="fade">
                                      <p:cBhvr>
                                        <p:cTn id="17" dur="1000"/>
                                        <p:tgtEl>
                                          <p:spTgt spid="31748"/>
                                        </p:tgtEl>
                                      </p:cBhvr>
                                    </p:animEffect>
                                    <p:anim calcmode="lin" valueType="num">
                                      <p:cBhvr>
                                        <p:cTn id="18" dur="1000" fill="hold"/>
                                        <p:tgtEl>
                                          <p:spTgt spid="31748"/>
                                        </p:tgtEl>
                                        <p:attrNameLst>
                                          <p:attrName>ppt_x</p:attrName>
                                        </p:attrNameLst>
                                      </p:cBhvr>
                                      <p:tavLst>
                                        <p:tav tm="0">
                                          <p:val>
                                            <p:strVal val="#ppt_x"/>
                                          </p:val>
                                        </p:tav>
                                        <p:tav tm="100000">
                                          <p:val>
                                            <p:strVal val="#ppt_x"/>
                                          </p:val>
                                        </p:tav>
                                      </p:tavLst>
                                    </p:anim>
                                    <p:anim calcmode="lin" valueType="num">
                                      <p:cBhvr>
                                        <p:cTn id="19" dur="1000" fill="hold"/>
                                        <p:tgtEl>
                                          <p:spTgt spid="317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文本框 18"/>
          <p:cNvSpPr txBox="1"/>
          <p:nvPr/>
        </p:nvSpPr>
        <p:spPr>
          <a:xfrm>
            <a:off x="149225" y="17145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项目成果</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pic>
        <p:nvPicPr>
          <p:cNvPr id="32770" name="图片 115"/>
          <p:cNvPicPr>
            <a:picLocks noChangeAspect="1"/>
          </p:cNvPicPr>
          <p:nvPr/>
        </p:nvPicPr>
        <p:blipFill>
          <a:blip r:embed="rId1"/>
          <a:stretch>
            <a:fillRect/>
          </a:stretch>
        </p:blipFill>
        <p:spPr>
          <a:xfrm>
            <a:off x="5995988" y="1433513"/>
            <a:ext cx="2441575" cy="3370262"/>
          </a:xfrm>
          <a:prstGeom prst="rect">
            <a:avLst/>
          </a:prstGeom>
          <a:noFill/>
          <a:ln w="9525">
            <a:noFill/>
          </a:ln>
        </p:spPr>
      </p:pic>
      <p:pic>
        <p:nvPicPr>
          <p:cNvPr id="32771" name="图片 8"/>
          <p:cNvPicPr>
            <a:picLocks noChangeAspect="1"/>
          </p:cNvPicPr>
          <p:nvPr/>
        </p:nvPicPr>
        <p:blipFill>
          <a:blip r:embed="rId2"/>
          <a:stretch>
            <a:fillRect/>
          </a:stretch>
        </p:blipFill>
        <p:spPr>
          <a:xfrm>
            <a:off x="369888" y="1433513"/>
            <a:ext cx="2363787" cy="3340100"/>
          </a:xfrm>
          <a:prstGeom prst="rect">
            <a:avLst/>
          </a:prstGeom>
          <a:noFill/>
          <a:ln w="9525">
            <a:noFill/>
          </a:ln>
        </p:spPr>
      </p:pic>
      <p:sp>
        <p:nvSpPr>
          <p:cNvPr id="6" name="灯片编号占位符 5"/>
          <p:cNvSpPr>
            <a:spLocks noGrp="1"/>
          </p:cNvSpPr>
          <p:nvPr>
            <p:ph type="sldNum" sz="quarter" idx="12"/>
          </p:nvPr>
        </p:nvSpPr>
        <p:spPr>
          <a:xfrm>
            <a:off x="5767388" y="3119438"/>
            <a:ext cx="836613" cy="180975"/>
          </a:xfrm>
        </p:spPr>
        <p:txBody>
          <a:bodyPr vert="horz" lIns="91440" tIns="45720" rIns="91440" bIns="45720" rtlCol="0" anchor="ctr"/>
          <a:lstStyle/>
          <a:p>
            <a:pPr marL="0" marR="0" indent="0" algn="r" defTabSz="457200" rtl="0" eaLnBrk="1" fontAlgn="auto" latinLnBrk="0" hangingPunct="1">
              <a:lnSpc>
                <a:spcPct val="100000"/>
              </a:lnSpc>
              <a:spcBef>
                <a:spcPct val="0"/>
              </a:spcBef>
              <a:spcAft>
                <a:spcPct val="0"/>
              </a:spcAft>
              <a:buClrTx/>
              <a:buSzTx/>
              <a:buFontTx/>
              <a:buNone/>
            </a:pPr>
            <a:fld id="{49AE70B2-8BF9-45C0-BB95-33D1B9D3A854}" type="slidenum">
              <a:rPr kumimoji="0" lang="zh-CN" altLang="en-US" sz="900" b="0" i="0" u="none" strike="noStrike" kern="1200" cap="none" spc="0" normalizeH="0" baseline="0" noProof="1" dirty="0" smtClean="0">
                <a:solidFill>
                  <a:schemeClr val="tx1">
                    <a:tint val="75000"/>
                  </a:schemeClr>
                </a:solidFill>
                <a:latin typeface="+mn-lt"/>
                <a:ea typeface="+mn-ea"/>
                <a:cs typeface="+mn-cs"/>
              </a:rPr>
            </a:fld>
            <a:endParaRPr kumimoji="0" lang="zh-CN" altLang="en-US" sz="900" b="0" i="0" u="none" strike="noStrike" kern="1200" cap="none" spc="0" normalizeH="0" baseline="0" noProof="1" dirty="0">
              <a:solidFill>
                <a:schemeClr val="tx1">
                  <a:tint val="75000"/>
                </a:schemeClr>
              </a:solidFill>
              <a:latin typeface="+mn-lt"/>
              <a:ea typeface="+mn-ea"/>
              <a:cs typeface="+mn-cs"/>
            </a:endParaRPr>
          </a:p>
        </p:txBody>
      </p:sp>
      <p:sp>
        <p:nvSpPr>
          <p:cNvPr id="32773" name="文本框 4"/>
          <p:cNvSpPr txBox="1"/>
          <p:nvPr/>
        </p:nvSpPr>
        <p:spPr>
          <a:xfrm>
            <a:off x="1741488" y="-112712"/>
            <a:ext cx="6345237" cy="912812"/>
          </a:xfrm>
          <a:prstGeom prst="rect">
            <a:avLst/>
          </a:prstGeom>
          <a:noFill/>
          <a:ln w="9525">
            <a:noFill/>
          </a:ln>
        </p:spPr>
        <p:txBody>
          <a:bodyPr wrap="square" anchor="t" anchorCtr="0"/>
          <a:p>
            <a:pPr algn="ctr"/>
            <a:r>
              <a:rPr lang="en-US" altLang="zh-CN" sz="2000" b="1" dirty="0">
                <a:solidFill>
                  <a:srgbClr val="0533B2"/>
                </a:solidFill>
                <a:latin typeface="微软雅黑" panose="020B0503020204020204" pitchFamily="34" charset="-122"/>
                <a:ea typeface="微软雅黑" panose="020B0503020204020204" pitchFamily="34" charset="-122"/>
                <a:sym typeface="印品黑体" charset="0"/>
              </a:rPr>
              <a:t> </a:t>
            </a:r>
            <a:endParaRPr lang="en-US" altLang="zh-CN" sz="2000" b="1" dirty="0">
              <a:solidFill>
                <a:srgbClr val="0533B2"/>
              </a:solidFill>
              <a:latin typeface="微软雅黑" panose="020B0503020204020204" pitchFamily="34" charset="-122"/>
              <a:ea typeface="微软雅黑" panose="020B0503020204020204" pitchFamily="34" charset="-122"/>
            </a:endParaRPr>
          </a:p>
          <a:p>
            <a:pPr algn="ctr"/>
            <a:r>
              <a:rPr lang="zh-CN" altLang="en-US" sz="2000" b="1" dirty="0">
                <a:solidFill>
                  <a:srgbClr val="0533B2"/>
                </a:solidFill>
                <a:latin typeface="微软雅黑" panose="020B0503020204020204" pitchFamily="34" charset="-122"/>
                <a:ea typeface="微软雅黑" panose="020B0503020204020204" pitchFamily="34" charset="-122"/>
              </a:rPr>
              <a:t>团队获得</a:t>
            </a:r>
            <a:r>
              <a:rPr lang="zh-CN" altLang="en-US" sz="2000" b="1" dirty="0">
                <a:solidFill>
                  <a:srgbClr val="FF0000"/>
                </a:solidFill>
                <a:latin typeface="微软雅黑" panose="020B0503020204020204" pitchFamily="34" charset="-122"/>
                <a:ea typeface="微软雅黑" panose="020B0503020204020204" pitchFamily="34" charset="-122"/>
              </a:rPr>
              <a:t>全国三等奖</a:t>
            </a:r>
            <a:r>
              <a:rPr lang="en-US" altLang="zh-CN" sz="2000" b="1" dirty="0">
                <a:solidFill>
                  <a:srgbClr val="0533B2"/>
                </a:solidFill>
                <a:latin typeface="微软雅黑" panose="020B0503020204020204" pitchFamily="34" charset="-122"/>
                <a:ea typeface="微软雅黑" panose="020B0503020204020204" pitchFamily="34" charset="-122"/>
              </a:rPr>
              <a:t>1</a:t>
            </a:r>
            <a:r>
              <a:rPr lang="zh-CN" altLang="en-US" sz="2000" b="1" dirty="0">
                <a:solidFill>
                  <a:srgbClr val="0533B2"/>
                </a:solidFill>
                <a:latin typeface="微软雅黑" panose="020B0503020204020204" pitchFamily="34" charset="-122"/>
                <a:ea typeface="微软雅黑" panose="020B0503020204020204" pitchFamily="34" charset="-122"/>
              </a:rPr>
              <a:t>项、</a:t>
            </a:r>
            <a:r>
              <a:rPr lang="zh-CN" altLang="en-US" sz="2000" b="1" dirty="0">
                <a:solidFill>
                  <a:srgbClr val="FF0000"/>
                </a:solidFill>
                <a:latin typeface="微软雅黑" panose="020B0503020204020204" pitchFamily="34" charset="-122"/>
                <a:ea typeface="微软雅黑" panose="020B0503020204020204" pitchFamily="34" charset="-122"/>
              </a:rPr>
              <a:t>校一等奖</a:t>
            </a:r>
            <a:r>
              <a:rPr lang="en-US" altLang="zh-CN" sz="2000" b="1" dirty="0">
                <a:solidFill>
                  <a:srgbClr val="0533B2"/>
                </a:solidFill>
                <a:latin typeface="微软雅黑" panose="020B0503020204020204" pitchFamily="34" charset="-122"/>
                <a:ea typeface="微软雅黑" panose="020B0503020204020204" pitchFamily="34" charset="-122"/>
              </a:rPr>
              <a:t>1</a:t>
            </a:r>
            <a:r>
              <a:rPr lang="zh-CN" altLang="en-US" sz="2000" b="1" dirty="0">
                <a:solidFill>
                  <a:srgbClr val="0533B2"/>
                </a:solidFill>
                <a:latin typeface="微软雅黑" panose="020B0503020204020204" pitchFamily="34" charset="-122"/>
                <a:ea typeface="微软雅黑" panose="020B0503020204020204" pitchFamily="34" charset="-122"/>
              </a:rPr>
              <a:t>项、</a:t>
            </a:r>
            <a:r>
              <a:rPr lang="zh-CN" altLang="en-US" sz="2000" b="1" dirty="0">
                <a:solidFill>
                  <a:srgbClr val="FF0000"/>
                </a:solidFill>
                <a:latin typeface="微软雅黑" panose="020B0503020204020204" pitchFamily="34" charset="-122"/>
                <a:ea typeface="微软雅黑" panose="020B0503020204020204" pitchFamily="34" charset="-122"/>
              </a:rPr>
              <a:t>校二等奖</a:t>
            </a:r>
            <a:r>
              <a:rPr lang="en-US" altLang="zh-CN" sz="2000" b="1" dirty="0">
                <a:solidFill>
                  <a:srgbClr val="0533B2"/>
                </a:solidFill>
                <a:latin typeface="微软雅黑" panose="020B0503020204020204" pitchFamily="34" charset="-122"/>
                <a:ea typeface="微软雅黑" panose="020B0503020204020204" pitchFamily="34" charset="-122"/>
              </a:rPr>
              <a:t>1</a:t>
            </a:r>
            <a:r>
              <a:rPr lang="zh-CN" altLang="en-US" sz="2000" b="1" dirty="0">
                <a:solidFill>
                  <a:srgbClr val="0533B2"/>
                </a:solidFill>
                <a:latin typeface="微软雅黑" panose="020B0503020204020204" pitchFamily="34" charset="-122"/>
                <a:ea typeface="微软雅黑" panose="020B0503020204020204" pitchFamily="34" charset="-122"/>
              </a:rPr>
              <a:t>项</a:t>
            </a:r>
            <a:endParaRPr lang="zh-CN" altLang="en-US" sz="2000" b="1" dirty="0">
              <a:solidFill>
                <a:srgbClr val="0533B2"/>
              </a:solidFill>
              <a:latin typeface="微软雅黑" panose="020B0503020204020204" pitchFamily="34" charset="-122"/>
              <a:ea typeface="微软雅黑" panose="020B0503020204020204" pitchFamily="34" charset="-122"/>
            </a:endParaRPr>
          </a:p>
        </p:txBody>
      </p:sp>
      <p:sp>
        <p:nvSpPr>
          <p:cNvPr id="32774" name="文本框 3"/>
          <p:cNvSpPr txBox="1"/>
          <p:nvPr/>
        </p:nvSpPr>
        <p:spPr>
          <a:xfrm>
            <a:off x="1552575" y="749300"/>
            <a:ext cx="6605588" cy="523875"/>
          </a:xfrm>
          <a:prstGeom prst="rect">
            <a:avLst/>
          </a:prstGeom>
          <a:noFill/>
          <a:ln w="9525">
            <a:noFill/>
          </a:ln>
        </p:spPr>
        <p:txBody>
          <a:bodyPr wrap="square" anchor="t" anchorCtr="0">
            <a:spAutoFit/>
          </a:bodyPr>
          <a:p>
            <a:pPr algn="ctr"/>
            <a:r>
              <a:rPr lang="zh-CN" altLang="en-US" sz="1400" b="1" dirty="0">
                <a:latin typeface="微软雅黑" panose="020B0503020204020204" pitchFamily="34" charset="-122"/>
                <a:ea typeface="微软雅黑" panose="020B0503020204020204" pitchFamily="34" charset="-122"/>
              </a:rPr>
              <a:t>第八届财经类院校创新创业大赛  获得全国三等奖。</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印品黑体" charset="0"/>
              </a:rPr>
              <a:t>中国国际大学生创新大赛 校赛 一等奖</a:t>
            </a:r>
            <a:r>
              <a:rPr lang="en-US" altLang="zh-CN" sz="1400" b="1" dirty="0">
                <a:latin typeface="印品黑体" charset="0"/>
              </a:rPr>
              <a:t>1</a:t>
            </a:r>
            <a:r>
              <a:rPr lang="zh-CN" altLang="en-US" sz="1400" b="1" dirty="0">
                <a:latin typeface="印品黑体" charset="0"/>
              </a:rPr>
              <a:t>项。全国大学生三创赛校级二等奖</a:t>
            </a:r>
            <a:r>
              <a:rPr lang="en-US" altLang="zh-CN" sz="1400" b="1" dirty="0">
                <a:latin typeface="印品黑体" charset="0"/>
              </a:rPr>
              <a:t>1</a:t>
            </a:r>
            <a:r>
              <a:rPr lang="zh-CN" altLang="en-US" sz="1400" b="1" dirty="0">
                <a:latin typeface="印品黑体" charset="0"/>
              </a:rPr>
              <a:t>项。</a:t>
            </a:r>
            <a:endParaRPr lang="zh-CN" altLang="en-US" sz="1400" b="1" dirty="0">
              <a:latin typeface="印品黑体" charset="0"/>
            </a:endParaRPr>
          </a:p>
        </p:txBody>
      </p:sp>
      <p:pic>
        <p:nvPicPr>
          <p:cNvPr id="32775" name="图片 9"/>
          <p:cNvPicPr>
            <a:picLocks noChangeAspect="1"/>
          </p:cNvPicPr>
          <p:nvPr/>
        </p:nvPicPr>
        <p:blipFill>
          <a:blip r:embed="rId3"/>
          <a:srcRect t="8586" r="12495"/>
          <a:stretch>
            <a:fillRect/>
          </a:stretch>
        </p:blipFill>
        <p:spPr>
          <a:xfrm rot="5400000">
            <a:off x="2609850" y="1781175"/>
            <a:ext cx="3340100" cy="26447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fade">
                                      <p:cBhvr>
                                        <p:cTn id="7" dur="1000"/>
                                        <p:tgtEl>
                                          <p:spTgt spid="32771"/>
                                        </p:tgtEl>
                                      </p:cBhvr>
                                    </p:animEffect>
                                    <p:anim calcmode="lin" valueType="num">
                                      <p:cBhvr>
                                        <p:cTn id="8" dur="1000" fill="hold"/>
                                        <p:tgtEl>
                                          <p:spTgt spid="32771"/>
                                        </p:tgtEl>
                                        <p:attrNameLst>
                                          <p:attrName>ppt_x</p:attrName>
                                        </p:attrNameLst>
                                      </p:cBhvr>
                                      <p:tavLst>
                                        <p:tav tm="0">
                                          <p:val>
                                            <p:strVal val="#ppt_x"/>
                                          </p:val>
                                        </p:tav>
                                        <p:tav tm="100000">
                                          <p:val>
                                            <p:strVal val="#ppt_x"/>
                                          </p:val>
                                        </p:tav>
                                      </p:tavLst>
                                    </p:anim>
                                    <p:anim calcmode="lin" valueType="num">
                                      <p:cBhvr>
                                        <p:cTn id="9" dur="1000" fill="hold"/>
                                        <p:tgtEl>
                                          <p:spTgt spid="3277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775"/>
                                        </p:tgtEl>
                                        <p:attrNameLst>
                                          <p:attrName>style.visibility</p:attrName>
                                        </p:attrNameLst>
                                      </p:cBhvr>
                                      <p:to>
                                        <p:strVal val="visible"/>
                                      </p:to>
                                    </p:set>
                                    <p:animEffect transition="in" filter="fade">
                                      <p:cBhvr>
                                        <p:cTn id="12" dur="1000"/>
                                        <p:tgtEl>
                                          <p:spTgt spid="32775"/>
                                        </p:tgtEl>
                                      </p:cBhvr>
                                    </p:animEffect>
                                    <p:anim calcmode="lin" valueType="num">
                                      <p:cBhvr>
                                        <p:cTn id="13" dur="1000" fill="hold"/>
                                        <p:tgtEl>
                                          <p:spTgt spid="32775"/>
                                        </p:tgtEl>
                                        <p:attrNameLst>
                                          <p:attrName>ppt_x</p:attrName>
                                        </p:attrNameLst>
                                      </p:cBhvr>
                                      <p:tavLst>
                                        <p:tav tm="0">
                                          <p:val>
                                            <p:strVal val="#ppt_x"/>
                                          </p:val>
                                        </p:tav>
                                        <p:tav tm="100000">
                                          <p:val>
                                            <p:strVal val="#ppt_x"/>
                                          </p:val>
                                        </p:tav>
                                      </p:tavLst>
                                    </p:anim>
                                    <p:anim calcmode="lin" valueType="num">
                                      <p:cBhvr>
                                        <p:cTn id="14" dur="1000" fill="hold"/>
                                        <p:tgtEl>
                                          <p:spTgt spid="3277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770"/>
                                        </p:tgtEl>
                                        <p:attrNameLst>
                                          <p:attrName>style.visibility</p:attrName>
                                        </p:attrNameLst>
                                      </p:cBhvr>
                                      <p:to>
                                        <p:strVal val="visible"/>
                                      </p:to>
                                    </p:set>
                                    <p:animEffect transition="in" filter="fade">
                                      <p:cBhvr>
                                        <p:cTn id="17" dur="1000"/>
                                        <p:tgtEl>
                                          <p:spTgt spid="32770"/>
                                        </p:tgtEl>
                                      </p:cBhvr>
                                    </p:animEffect>
                                    <p:anim calcmode="lin" valueType="num">
                                      <p:cBhvr>
                                        <p:cTn id="18" dur="1000" fill="hold"/>
                                        <p:tgtEl>
                                          <p:spTgt spid="32770"/>
                                        </p:tgtEl>
                                        <p:attrNameLst>
                                          <p:attrName>ppt_x</p:attrName>
                                        </p:attrNameLst>
                                      </p:cBhvr>
                                      <p:tavLst>
                                        <p:tav tm="0">
                                          <p:val>
                                            <p:strVal val="#ppt_x"/>
                                          </p:val>
                                        </p:tav>
                                        <p:tav tm="100000">
                                          <p:val>
                                            <p:strVal val="#ppt_x"/>
                                          </p:val>
                                        </p:tav>
                                      </p:tavLst>
                                    </p:anim>
                                    <p:anim calcmode="lin" valueType="num">
                                      <p:cBhvr>
                                        <p:cTn id="19" dur="1000" fill="hold"/>
                                        <p:tgtEl>
                                          <p:spTgt spid="327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文本框 18"/>
          <p:cNvSpPr txBox="1"/>
          <p:nvPr/>
        </p:nvSpPr>
        <p:spPr>
          <a:xfrm>
            <a:off x="149225" y="17145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风险分析</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grpSp>
        <p:nvGrpSpPr>
          <p:cNvPr id="33794" name="Group 8"/>
          <p:cNvGrpSpPr/>
          <p:nvPr/>
        </p:nvGrpSpPr>
        <p:grpSpPr>
          <a:xfrm>
            <a:off x="3305175" y="900113"/>
            <a:ext cx="2624138" cy="2630487"/>
            <a:chOff x="0" y="0"/>
            <a:chExt cx="812800" cy="812800"/>
          </a:xfrm>
        </p:grpSpPr>
        <p:sp>
          <p:nvSpPr>
            <p:cNvPr id="33795" name="Freeform 9"/>
            <p:cNvSpPr/>
            <p:nvPr/>
          </p:nvSpPr>
          <p:spPr>
            <a:xfrm>
              <a:off x="0" y="0"/>
              <a:ext cx="812800" cy="812800"/>
            </a:xfrm>
            <a:custGeom>
              <a:avLst/>
              <a:gdLst/>
              <a:ahLst/>
              <a:cxnLst/>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64C9"/>
            </a:solidFill>
            <a:ln w="9525">
              <a:noFill/>
            </a:ln>
          </p:spPr>
          <p:txBody>
            <a:bodyPr/>
            <a:p>
              <a:endParaRPr lang="zh-CN" altLang="en-US"/>
            </a:p>
          </p:txBody>
        </p:sp>
        <p:sp>
          <p:nvSpPr>
            <p:cNvPr id="33796" name="TextBox 10"/>
            <p:cNvSpPr txBox="1"/>
            <p:nvPr/>
          </p:nvSpPr>
          <p:spPr>
            <a:xfrm>
              <a:off x="76200" y="47625"/>
              <a:ext cx="660400" cy="688975"/>
            </a:xfrm>
            <a:prstGeom prst="rect">
              <a:avLst/>
            </a:prstGeom>
            <a:noFill/>
            <a:ln w="9525">
              <a:noFill/>
            </a:ln>
          </p:spPr>
          <p:txBody>
            <a:bodyPr lIns="25400" tIns="25400" rIns="25400" bIns="25400" anchor="ctr" anchorCtr="0"/>
            <a:p>
              <a:pPr algn="ctr">
                <a:lnSpc>
                  <a:spcPts val="2665"/>
                </a:lnSpc>
              </a:pPr>
              <a:endParaRPr lang="en-US" altLang="zh-CN" sz="900">
                <a:latin typeface="印品黑体" charset="0"/>
              </a:endParaRPr>
            </a:p>
          </p:txBody>
        </p:sp>
      </p:grpSp>
      <p:sp>
        <p:nvSpPr>
          <p:cNvPr id="33797" name="AutoShape 11"/>
          <p:cNvSpPr/>
          <p:nvPr/>
        </p:nvSpPr>
        <p:spPr>
          <a:xfrm flipH="1">
            <a:off x="4646613" y="892175"/>
            <a:ext cx="1587" cy="1471613"/>
          </a:xfrm>
          <a:prstGeom prst="line">
            <a:avLst/>
          </a:prstGeom>
          <a:ln w="9525" cap="flat" cmpd="sng">
            <a:solidFill>
              <a:srgbClr val="FFFFFF"/>
            </a:solidFill>
            <a:prstDash val="solid"/>
            <a:round/>
            <a:headEnd type="none" w="sm" len="sm"/>
            <a:tailEnd type="none" w="sm" len="sm"/>
          </a:ln>
        </p:spPr>
      </p:sp>
      <p:grpSp>
        <p:nvGrpSpPr>
          <p:cNvPr id="33798" name="Group 12"/>
          <p:cNvGrpSpPr/>
          <p:nvPr/>
        </p:nvGrpSpPr>
        <p:grpSpPr>
          <a:xfrm>
            <a:off x="2098675" y="892175"/>
            <a:ext cx="1120775" cy="333375"/>
            <a:chOff x="0" y="0"/>
            <a:chExt cx="590855" cy="175400"/>
          </a:xfrm>
        </p:grpSpPr>
        <p:sp>
          <p:nvSpPr>
            <p:cNvPr id="33799" name="Freeform 13"/>
            <p:cNvSpPr/>
            <p:nvPr/>
          </p:nvSpPr>
          <p:spPr>
            <a:xfrm>
              <a:off x="0" y="0"/>
              <a:ext cx="590855" cy="175400"/>
            </a:xfrm>
            <a:custGeom>
              <a:avLst/>
              <a:gdLst/>
              <a:ahLst/>
              <a:cxnLst/>
              <a:pathLst>
                <a:path w="590855" h="175400">
                  <a:moveTo>
                    <a:pt x="87700" y="0"/>
                  </a:moveTo>
                  <a:lnTo>
                    <a:pt x="503155" y="0"/>
                  </a:lnTo>
                  <a:cubicBezTo>
                    <a:pt x="526414" y="0"/>
                    <a:pt x="548721" y="9240"/>
                    <a:pt x="565168" y="25687"/>
                  </a:cubicBezTo>
                  <a:cubicBezTo>
                    <a:pt x="581615" y="42134"/>
                    <a:pt x="590855" y="64441"/>
                    <a:pt x="590855" y="87700"/>
                  </a:cubicBezTo>
                  <a:lnTo>
                    <a:pt x="590855" y="87700"/>
                  </a:lnTo>
                  <a:cubicBezTo>
                    <a:pt x="590855" y="110960"/>
                    <a:pt x="581615" y="133267"/>
                    <a:pt x="565168" y="149713"/>
                  </a:cubicBezTo>
                  <a:cubicBezTo>
                    <a:pt x="548721" y="166160"/>
                    <a:pt x="526414" y="175400"/>
                    <a:pt x="503155" y="175400"/>
                  </a:cubicBezTo>
                  <a:lnTo>
                    <a:pt x="87700" y="175400"/>
                  </a:lnTo>
                  <a:cubicBezTo>
                    <a:pt x="64441" y="175400"/>
                    <a:pt x="42134" y="166160"/>
                    <a:pt x="25687" y="149713"/>
                  </a:cubicBezTo>
                  <a:cubicBezTo>
                    <a:pt x="9240" y="133267"/>
                    <a:pt x="0" y="110960"/>
                    <a:pt x="0" y="87700"/>
                  </a:cubicBezTo>
                  <a:lnTo>
                    <a:pt x="0" y="87700"/>
                  </a:lnTo>
                  <a:cubicBezTo>
                    <a:pt x="0" y="64441"/>
                    <a:pt x="9240" y="42134"/>
                    <a:pt x="25687" y="25687"/>
                  </a:cubicBezTo>
                  <a:cubicBezTo>
                    <a:pt x="42134" y="9240"/>
                    <a:pt x="64441" y="0"/>
                    <a:pt x="87700" y="0"/>
                  </a:cubicBezTo>
                  <a:close/>
                </a:path>
              </a:pathLst>
            </a:custGeom>
            <a:solidFill>
              <a:srgbClr val="3B64C9"/>
            </a:solidFill>
            <a:ln w="28575" cap="rnd" cmpd="sng">
              <a:solidFill>
                <a:srgbClr val="FFFFFF"/>
              </a:solidFill>
              <a:prstDash val="solid"/>
              <a:round/>
              <a:headEnd type="none" w="med" len="med"/>
              <a:tailEnd type="none" w="med" len="med"/>
            </a:ln>
          </p:spPr>
          <p:txBody>
            <a:bodyPr/>
            <a:p>
              <a:endParaRPr lang="zh-CN" altLang="en-US"/>
            </a:p>
          </p:txBody>
        </p:sp>
        <p:sp>
          <p:nvSpPr>
            <p:cNvPr id="33800" name="TextBox 14"/>
            <p:cNvSpPr txBox="1"/>
            <p:nvPr/>
          </p:nvSpPr>
          <p:spPr>
            <a:xfrm>
              <a:off x="0" y="-28575"/>
              <a:ext cx="590855" cy="203975"/>
            </a:xfrm>
            <a:prstGeom prst="rect">
              <a:avLst/>
            </a:prstGeom>
            <a:noFill/>
            <a:ln w="9525">
              <a:noFill/>
            </a:ln>
          </p:spPr>
          <p:txBody>
            <a:bodyPr lIns="25400" tIns="25400" rIns="25400" bIns="25400" anchor="ctr" anchorCtr="0"/>
            <a:p>
              <a:pPr algn="ctr">
                <a:lnSpc>
                  <a:spcPts val="2665"/>
                </a:lnSpc>
              </a:pPr>
              <a:endParaRPr lang="en-US" altLang="zh-CN" sz="900">
                <a:latin typeface="印品黑体" charset="0"/>
              </a:endParaRPr>
            </a:p>
          </p:txBody>
        </p:sp>
      </p:grpSp>
      <p:grpSp>
        <p:nvGrpSpPr>
          <p:cNvPr id="33801" name="Group 17"/>
          <p:cNvGrpSpPr/>
          <p:nvPr/>
        </p:nvGrpSpPr>
        <p:grpSpPr>
          <a:xfrm>
            <a:off x="1936750" y="2352675"/>
            <a:ext cx="1122363" cy="333375"/>
            <a:chOff x="0" y="0"/>
            <a:chExt cx="590855" cy="175400"/>
          </a:xfrm>
        </p:grpSpPr>
        <p:sp>
          <p:nvSpPr>
            <p:cNvPr id="33802" name="Freeform 18"/>
            <p:cNvSpPr/>
            <p:nvPr/>
          </p:nvSpPr>
          <p:spPr>
            <a:xfrm>
              <a:off x="0" y="0"/>
              <a:ext cx="590855" cy="175400"/>
            </a:xfrm>
            <a:custGeom>
              <a:avLst/>
              <a:gdLst/>
              <a:ahLst/>
              <a:cxnLst/>
              <a:pathLst>
                <a:path w="590855" h="175400">
                  <a:moveTo>
                    <a:pt x="87700" y="0"/>
                  </a:moveTo>
                  <a:lnTo>
                    <a:pt x="503155" y="0"/>
                  </a:lnTo>
                  <a:cubicBezTo>
                    <a:pt x="526414" y="0"/>
                    <a:pt x="548721" y="9240"/>
                    <a:pt x="565168" y="25687"/>
                  </a:cubicBezTo>
                  <a:cubicBezTo>
                    <a:pt x="581615" y="42134"/>
                    <a:pt x="590855" y="64441"/>
                    <a:pt x="590855" y="87700"/>
                  </a:cubicBezTo>
                  <a:lnTo>
                    <a:pt x="590855" y="87700"/>
                  </a:lnTo>
                  <a:cubicBezTo>
                    <a:pt x="590855" y="110960"/>
                    <a:pt x="581615" y="133267"/>
                    <a:pt x="565168" y="149713"/>
                  </a:cubicBezTo>
                  <a:cubicBezTo>
                    <a:pt x="548721" y="166160"/>
                    <a:pt x="526414" y="175400"/>
                    <a:pt x="503155" y="175400"/>
                  </a:cubicBezTo>
                  <a:lnTo>
                    <a:pt x="87700" y="175400"/>
                  </a:lnTo>
                  <a:cubicBezTo>
                    <a:pt x="64441" y="175400"/>
                    <a:pt x="42134" y="166160"/>
                    <a:pt x="25687" y="149713"/>
                  </a:cubicBezTo>
                  <a:cubicBezTo>
                    <a:pt x="9240" y="133267"/>
                    <a:pt x="0" y="110960"/>
                    <a:pt x="0" y="87700"/>
                  </a:cubicBezTo>
                  <a:lnTo>
                    <a:pt x="0" y="87700"/>
                  </a:lnTo>
                  <a:cubicBezTo>
                    <a:pt x="0" y="64441"/>
                    <a:pt x="9240" y="42134"/>
                    <a:pt x="25687" y="25687"/>
                  </a:cubicBezTo>
                  <a:cubicBezTo>
                    <a:pt x="42134" y="9240"/>
                    <a:pt x="64441" y="0"/>
                    <a:pt x="87700" y="0"/>
                  </a:cubicBezTo>
                  <a:close/>
                </a:path>
              </a:pathLst>
            </a:custGeom>
            <a:solidFill>
              <a:srgbClr val="3B64C9"/>
            </a:solidFill>
            <a:ln w="28575" cap="rnd" cmpd="sng">
              <a:solidFill>
                <a:srgbClr val="FFFFFF"/>
              </a:solidFill>
              <a:prstDash val="solid"/>
              <a:round/>
              <a:headEnd type="none" w="med" len="med"/>
              <a:tailEnd type="none" w="med" len="med"/>
            </a:ln>
          </p:spPr>
          <p:txBody>
            <a:bodyPr/>
            <a:p>
              <a:endParaRPr lang="zh-CN" altLang="en-US"/>
            </a:p>
          </p:txBody>
        </p:sp>
        <p:sp>
          <p:nvSpPr>
            <p:cNvPr id="33803" name="TextBox 19"/>
            <p:cNvSpPr txBox="1"/>
            <p:nvPr/>
          </p:nvSpPr>
          <p:spPr>
            <a:xfrm>
              <a:off x="0" y="-28575"/>
              <a:ext cx="590855" cy="203975"/>
            </a:xfrm>
            <a:prstGeom prst="rect">
              <a:avLst/>
            </a:prstGeom>
            <a:noFill/>
            <a:ln w="9525">
              <a:noFill/>
            </a:ln>
          </p:spPr>
          <p:txBody>
            <a:bodyPr lIns="25400" tIns="25400" rIns="25400" bIns="25400" anchor="ctr" anchorCtr="0"/>
            <a:p>
              <a:pPr algn="ctr">
                <a:lnSpc>
                  <a:spcPts val="2665"/>
                </a:lnSpc>
              </a:pPr>
              <a:endParaRPr lang="en-US" altLang="zh-CN" sz="900">
                <a:latin typeface="印品黑体" charset="0"/>
              </a:endParaRPr>
            </a:p>
          </p:txBody>
        </p:sp>
      </p:grpSp>
      <p:sp>
        <p:nvSpPr>
          <p:cNvPr id="33804" name="TextBox 20"/>
          <p:cNvSpPr txBox="1"/>
          <p:nvPr/>
        </p:nvSpPr>
        <p:spPr>
          <a:xfrm>
            <a:off x="1936750" y="2135188"/>
            <a:ext cx="1122363" cy="576262"/>
          </a:xfrm>
          <a:prstGeom prst="rect">
            <a:avLst/>
          </a:prstGeom>
          <a:noFill/>
          <a:ln w="9525">
            <a:noFill/>
          </a:ln>
        </p:spPr>
        <p:txBody>
          <a:bodyPr lIns="0" tIns="0" rIns="0" bIns="0" anchor="t" anchorCtr="0">
            <a:spAutoFit/>
          </a:bodyPr>
          <a:p>
            <a:pPr algn="ctr">
              <a:lnSpc>
                <a:spcPts val="4500"/>
              </a:lnSpc>
            </a:pPr>
            <a:r>
              <a:rPr lang="en-US" altLang="zh-CN" sz="1500">
                <a:solidFill>
                  <a:srgbClr val="FFFFFF"/>
                </a:solidFill>
                <a:latin typeface="印品黑体" charset="0"/>
                <a:ea typeface="思源黑体 1 Bold" charset="-122"/>
              </a:rPr>
              <a:t>方案</a:t>
            </a:r>
            <a:endParaRPr lang="en-US" altLang="zh-CN" sz="1500">
              <a:solidFill>
                <a:srgbClr val="FFFFFF"/>
              </a:solidFill>
              <a:latin typeface="印品黑体" charset="0"/>
              <a:ea typeface="思源黑体 1 Bold" charset="-122"/>
            </a:endParaRPr>
          </a:p>
        </p:txBody>
      </p:sp>
      <p:grpSp>
        <p:nvGrpSpPr>
          <p:cNvPr id="33805" name="Group 22"/>
          <p:cNvGrpSpPr/>
          <p:nvPr/>
        </p:nvGrpSpPr>
        <p:grpSpPr>
          <a:xfrm>
            <a:off x="5784850" y="892175"/>
            <a:ext cx="1120775" cy="331788"/>
            <a:chOff x="0" y="0"/>
            <a:chExt cx="590855" cy="175400"/>
          </a:xfrm>
        </p:grpSpPr>
        <p:sp>
          <p:nvSpPr>
            <p:cNvPr id="33806" name="Freeform 23"/>
            <p:cNvSpPr/>
            <p:nvPr/>
          </p:nvSpPr>
          <p:spPr>
            <a:xfrm>
              <a:off x="0" y="0"/>
              <a:ext cx="590855" cy="175400"/>
            </a:xfrm>
            <a:custGeom>
              <a:avLst/>
              <a:gdLst/>
              <a:ahLst/>
              <a:cxnLst/>
              <a:pathLst>
                <a:path w="590855" h="175400">
                  <a:moveTo>
                    <a:pt x="87700" y="0"/>
                  </a:moveTo>
                  <a:lnTo>
                    <a:pt x="503155" y="0"/>
                  </a:lnTo>
                  <a:cubicBezTo>
                    <a:pt x="526414" y="0"/>
                    <a:pt x="548721" y="9240"/>
                    <a:pt x="565168" y="25687"/>
                  </a:cubicBezTo>
                  <a:cubicBezTo>
                    <a:pt x="581615" y="42134"/>
                    <a:pt x="590855" y="64441"/>
                    <a:pt x="590855" y="87700"/>
                  </a:cubicBezTo>
                  <a:lnTo>
                    <a:pt x="590855" y="87700"/>
                  </a:lnTo>
                  <a:cubicBezTo>
                    <a:pt x="590855" y="110960"/>
                    <a:pt x="581615" y="133267"/>
                    <a:pt x="565168" y="149713"/>
                  </a:cubicBezTo>
                  <a:cubicBezTo>
                    <a:pt x="548721" y="166160"/>
                    <a:pt x="526414" y="175400"/>
                    <a:pt x="503155" y="175400"/>
                  </a:cubicBezTo>
                  <a:lnTo>
                    <a:pt x="87700" y="175400"/>
                  </a:lnTo>
                  <a:cubicBezTo>
                    <a:pt x="64441" y="175400"/>
                    <a:pt x="42134" y="166160"/>
                    <a:pt x="25687" y="149713"/>
                  </a:cubicBezTo>
                  <a:cubicBezTo>
                    <a:pt x="9240" y="133267"/>
                    <a:pt x="0" y="110960"/>
                    <a:pt x="0" y="87700"/>
                  </a:cubicBezTo>
                  <a:lnTo>
                    <a:pt x="0" y="87700"/>
                  </a:lnTo>
                  <a:cubicBezTo>
                    <a:pt x="0" y="64441"/>
                    <a:pt x="9240" y="42134"/>
                    <a:pt x="25687" y="25687"/>
                  </a:cubicBezTo>
                  <a:cubicBezTo>
                    <a:pt x="42134" y="9240"/>
                    <a:pt x="64441" y="0"/>
                    <a:pt x="87700" y="0"/>
                  </a:cubicBezTo>
                  <a:close/>
                </a:path>
              </a:pathLst>
            </a:custGeom>
            <a:solidFill>
              <a:srgbClr val="3B64C9"/>
            </a:solidFill>
            <a:ln w="28575" cap="rnd" cmpd="sng">
              <a:solidFill>
                <a:srgbClr val="FFFFFF"/>
              </a:solidFill>
              <a:prstDash val="solid"/>
              <a:round/>
              <a:headEnd type="none" w="med" len="med"/>
              <a:tailEnd type="none" w="med" len="med"/>
            </a:ln>
          </p:spPr>
          <p:txBody>
            <a:bodyPr/>
            <a:p>
              <a:endParaRPr lang="zh-CN" altLang="en-US"/>
            </a:p>
          </p:txBody>
        </p:sp>
        <p:sp>
          <p:nvSpPr>
            <p:cNvPr id="33807" name="TextBox 24"/>
            <p:cNvSpPr txBox="1"/>
            <p:nvPr/>
          </p:nvSpPr>
          <p:spPr>
            <a:xfrm>
              <a:off x="0" y="-28575"/>
              <a:ext cx="590855" cy="203975"/>
            </a:xfrm>
            <a:prstGeom prst="rect">
              <a:avLst/>
            </a:prstGeom>
            <a:noFill/>
            <a:ln w="9525">
              <a:noFill/>
            </a:ln>
          </p:spPr>
          <p:txBody>
            <a:bodyPr lIns="25400" tIns="25400" rIns="25400" bIns="25400" anchor="ctr" anchorCtr="0"/>
            <a:p>
              <a:pPr algn="ctr">
                <a:lnSpc>
                  <a:spcPts val="2665"/>
                </a:lnSpc>
              </a:pPr>
              <a:endParaRPr lang="en-US" altLang="zh-CN" sz="900">
                <a:latin typeface="印品黑体" charset="0"/>
              </a:endParaRPr>
            </a:p>
          </p:txBody>
        </p:sp>
      </p:grpSp>
      <p:grpSp>
        <p:nvGrpSpPr>
          <p:cNvPr id="33808" name="Group 27"/>
          <p:cNvGrpSpPr/>
          <p:nvPr/>
        </p:nvGrpSpPr>
        <p:grpSpPr>
          <a:xfrm>
            <a:off x="6234113" y="2352675"/>
            <a:ext cx="1120775" cy="333375"/>
            <a:chOff x="0" y="0"/>
            <a:chExt cx="590855" cy="175400"/>
          </a:xfrm>
        </p:grpSpPr>
        <p:sp>
          <p:nvSpPr>
            <p:cNvPr id="33809" name="Freeform 28"/>
            <p:cNvSpPr/>
            <p:nvPr/>
          </p:nvSpPr>
          <p:spPr>
            <a:xfrm>
              <a:off x="0" y="0"/>
              <a:ext cx="590855" cy="175400"/>
            </a:xfrm>
            <a:custGeom>
              <a:avLst/>
              <a:gdLst/>
              <a:ahLst/>
              <a:cxnLst/>
              <a:pathLst>
                <a:path w="590855" h="175400">
                  <a:moveTo>
                    <a:pt x="87700" y="0"/>
                  </a:moveTo>
                  <a:lnTo>
                    <a:pt x="503155" y="0"/>
                  </a:lnTo>
                  <a:cubicBezTo>
                    <a:pt x="526414" y="0"/>
                    <a:pt x="548721" y="9240"/>
                    <a:pt x="565168" y="25687"/>
                  </a:cubicBezTo>
                  <a:cubicBezTo>
                    <a:pt x="581615" y="42134"/>
                    <a:pt x="590855" y="64441"/>
                    <a:pt x="590855" y="87700"/>
                  </a:cubicBezTo>
                  <a:lnTo>
                    <a:pt x="590855" y="87700"/>
                  </a:lnTo>
                  <a:cubicBezTo>
                    <a:pt x="590855" y="110960"/>
                    <a:pt x="581615" y="133267"/>
                    <a:pt x="565168" y="149713"/>
                  </a:cubicBezTo>
                  <a:cubicBezTo>
                    <a:pt x="548721" y="166160"/>
                    <a:pt x="526414" y="175400"/>
                    <a:pt x="503155" y="175400"/>
                  </a:cubicBezTo>
                  <a:lnTo>
                    <a:pt x="87700" y="175400"/>
                  </a:lnTo>
                  <a:cubicBezTo>
                    <a:pt x="64441" y="175400"/>
                    <a:pt x="42134" y="166160"/>
                    <a:pt x="25687" y="149713"/>
                  </a:cubicBezTo>
                  <a:cubicBezTo>
                    <a:pt x="9240" y="133267"/>
                    <a:pt x="0" y="110960"/>
                    <a:pt x="0" y="87700"/>
                  </a:cubicBezTo>
                  <a:lnTo>
                    <a:pt x="0" y="87700"/>
                  </a:lnTo>
                  <a:cubicBezTo>
                    <a:pt x="0" y="64441"/>
                    <a:pt x="9240" y="42134"/>
                    <a:pt x="25687" y="25687"/>
                  </a:cubicBezTo>
                  <a:cubicBezTo>
                    <a:pt x="42134" y="9240"/>
                    <a:pt x="64441" y="0"/>
                    <a:pt x="87700" y="0"/>
                  </a:cubicBezTo>
                  <a:close/>
                </a:path>
              </a:pathLst>
            </a:custGeom>
            <a:solidFill>
              <a:srgbClr val="3B64C9"/>
            </a:solidFill>
            <a:ln w="28575" cap="rnd" cmpd="sng">
              <a:solidFill>
                <a:srgbClr val="FFFFFF"/>
              </a:solidFill>
              <a:prstDash val="solid"/>
              <a:round/>
              <a:headEnd type="none" w="med" len="med"/>
              <a:tailEnd type="none" w="med" len="med"/>
            </a:ln>
          </p:spPr>
          <p:txBody>
            <a:bodyPr/>
            <a:p>
              <a:endParaRPr lang="zh-CN" altLang="en-US"/>
            </a:p>
          </p:txBody>
        </p:sp>
        <p:sp>
          <p:nvSpPr>
            <p:cNvPr id="33810" name="TextBox 29"/>
            <p:cNvSpPr txBox="1"/>
            <p:nvPr/>
          </p:nvSpPr>
          <p:spPr>
            <a:xfrm>
              <a:off x="0" y="-28575"/>
              <a:ext cx="590855" cy="203975"/>
            </a:xfrm>
            <a:prstGeom prst="rect">
              <a:avLst/>
            </a:prstGeom>
            <a:noFill/>
            <a:ln w="9525">
              <a:noFill/>
            </a:ln>
          </p:spPr>
          <p:txBody>
            <a:bodyPr lIns="25400" tIns="25400" rIns="25400" bIns="25400" anchor="ctr" anchorCtr="0"/>
            <a:p>
              <a:pPr algn="ctr">
                <a:lnSpc>
                  <a:spcPts val="2665"/>
                </a:lnSpc>
              </a:pPr>
              <a:endParaRPr lang="en-US" altLang="zh-CN" sz="900">
                <a:latin typeface="印品黑体" charset="0"/>
              </a:endParaRPr>
            </a:p>
          </p:txBody>
        </p:sp>
      </p:grpSp>
      <p:sp>
        <p:nvSpPr>
          <p:cNvPr id="33811" name="TextBox 30"/>
          <p:cNvSpPr txBox="1"/>
          <p:nvPr/>
        </p:nvSpPr>
        <p:spPr>
          <a:xfrm>
            <a:off x="6178550" y="2135188"/>
            <a:ext cx="1120775" cy="576262"/>
          </a:xfrm>
          <a:prstGeom prst="rect">
            <a:avLst/>
          </a:prstGeom>
          <a:noFill/>
          <a:ln w="9525">
            <a:noFill/>
          </a:ln>
        </p:spPr>
        <p:txBody>
          <a:bodyPr lIns="0" tIns="0" rIns="0" bIns="0" anchor="t" anchorCtr="0">
            <a:spAutoFit/>
          </a:bodyPr>
          <a:p>
            <a:pPr algn="ctr">
              <a:lnSpc>
                <a:spcPts val="4500"/>
              </a:lnSpc>
            </a:pPr>
            <a:r>
              <a:rPr lang="en-US" altLang="zh-CN" sz="1500">
                <a:solidFill>
                  <a:srgbClr val="FFFFFF"/>
                </a:solidFill>
                <a:latin typeface="印品黑体" charset="0"/>
                <a:ea typeface="思源黑体 1 Bold" charset="-122"/>
              </a:rPr>
              <a:t>方案</a:t>
            </a:r>
            <a:endParaRPr lang="en-US" altLang="zh-CN" sz="1500">
              <a:solidFill>
                <a:srgbClr val="FFFFFF"/>
              </a:solidFill>
              <a:latin typeface="印品黑体" charset="0"/>
              <a:ea typeface="思源黑体 1 Bold" charset="-122"/>
            </a:endParaRPr>
          </a:p>
        </p:txBody>
      </p:sp>
      <p:sp>
        <p:nvSpPr>
          <p:cNvPr id="74" name="TextBox 32"/>
          <p:cNvSpPr txBox="1"/>
          <p:nvPr/>
        </p:nvSpPr>
        <p:spPr>
          <a:xfrm>
            <a:off x="3586163" y="1239838"/>
            <a:ext cx="1168400" cy="484188"/>
          </a:xfrm>
          <a:prstGeom prst="rect">
            <a:avLst/>
          </a:prstGeom>
        </p:spPr>
        <p:txBody>
          <a:bodyPr lIns="0" tIns="0" rIns="0" bIns="0" rtlCol="0" anchor="t">
            <a:noAutofit/>
          </a:bodyPr>
          <a:lstStyle/>
          <a:p>
            <a:pPr algn="ctr" fontAlgn="ctr">
              <a:lnSpc>
                <a:spcPts val="1700"/>
              </a:lnSpc>
            </a:pPr>
            <a:r>
              <a:rPr lang="en-US" sz="1460" noProof="1">
                <a:solidFill>
                  <a:srgbClr val="FFFFFF"/>
                </a:solidFill>
                <a:latin typeface="+mn-lt"/>
                <a:ea typeface="思源黑体-超粗体" charset="-122"/>
                <a:cs typeface="+mn-cs"/>
              </a:rPr>
              <a:t>财务</a:t>
            </a:r>
            <a:endParaRPr lang="en-US" sz="1460" noProof="1">
              <a:solidFill>
                <a:srgbClr val="FFFFFF"/>
              </a:solidFill>
              <a:ea typeface="思源黑体-超粗体" charset="-122"/>
            </a:endParaRPr>
          </a:p>
          <a:p>
            <a:pPr algn="ctr" fontAlgn="ctr">
              <a:lnSpc>
                <a:spcPts val="1700"/>
              </a:lnSpc>
            </a:pPr>
            <a:r>
              <a:rPr lang="en-US" sz="1460" noProof="1">
                <a:solidFill>
                  <a:srgbClr val="FFFFFF"/>
                </a:solidFill>
                <a:latin typeface="+mn-lt"/>
                <a:ea typeface="思源黑体-超粗体" charset="-122"/>
                <a:cs typeface="+mn-cs"/>
              </a:rPr>
              <a:t>风险</a:t>
            </a:r>
            <a:endParaRPr lang="en-US" sz="1460" noProof="1">
              <a:solidFill>
                <a:srgbClr val="FFFFFF"/>
              </a:solidFill>
              <a:ea typeface="思源黑体-超粗体" charset="-122"/>
            </a:endParaRPr>
          </a:p>
        </p:txBody>
      </p:sp>
      <p:sp>
        <p:nvSpPr>
          <p:cNvPr id="75" name="TextBox 33"/>
          <p:cNvSpPr txBox="1"/>
          <p:nvPr/>
        </p:nvSpPr>
        <p:spPr>
          <a:xfrm>
            <a:off x="3151188" y="2276475"/>
            <a:ext cx="1169988" cy="434975"/>
          </a:xfrm>
          <a:prstGeom prst="rect">
            <a:avLst/>
          </a:prstGeom>
        </p:spPr>
        <p:txBody>
          <a:bodyPr lIns="0" tIns="0" rIns="0" bIns="0" rtlCol="0" anchor="t">
            <a:spAutoFit/>
          </a:bodyPr>
          <a:lstStyle/>
          <a:p>
            <a:pPr algn="ctr" fontAlgn="auto">
              <a:lnSpc>
                <a:spcPts val="1700"/>
              </a:lnSpc>
            </a:pPr>
            <a:r>
              <a:rPr lang="en-US" sz="1460" noProof="1">
                <a:solidFill>
                  <a:srgbClr val="FFFFFF"/>
                </a:solidFill>
                <a:latin typeface="+mn-lt"/>
                <a:ea typeface="思源黑体-超粗体" charset="-122"/>
                <a:cs typeface="+mn-cs"/>
              </a:rPr>
              <a:t>竞争</a:t>
            </a:r>
            <a:endParaRPr lang="en-US" sz="1460" noProof="1">
              <a:solidFill>
                <a:srgbClr val="FFFFFF"/>
              </a:solidFill>
              <a:ea typeface="思源黑体-超粗体" charset="-122"/>
            </a:endParaRPr>
          </a:p>
          <a:p>
            <a:pPr algn="ctr" fontAlgn="auto">
              <a:lnSpc>
                <a:spcPts val="1700"/>
              </a:lnSpc>
            </a:pPr>
            <a:r>
              <a:rPr lang="en-US" sz="1460" noProof="1">
                <a:solidFill>
                  <a:srgbClr val="FFFFFF"/>
                </a:solidFill>
                <a:latin typeface="+mn-lt"/>
                <a:ea typeface="思源黑体-超粗体" charset="-122"/>
                <a:cs typeface="+mn-cs"/>
              </a:rPr>
              <a:t>风险</a:t>
            </a:r>
            <a:endParaRPr lang="en-US" sz="1460" noProof="1">
              <a:solidFill>
                <a:srgbClr val="FFFFFF"/>
              </a:solidFill>
              <a:ea typeface="思源黑体-超粗体" charset="-122"/>
            </a:endParaRPr>
          </a:p>
        </p:txBody>
      </p:sp>
      <p:sp>
        <p:nvSpPr>
          <p:cNvPr id="76" name="TextBox 34"/>
          <p:cNvSpPr txBox="1"/>
          <p:nvPr/>
        </p:nvSpPr>
        <p:spPr>
          <a:xfrm>
            <a:off x="4483100" y="1239838"/>
            <a:ext cx="1168400" cy="436563"/>
          </a:xfrm>
          <a:prstGeom prst="rect">
            <a:avLst/>
          </a:prstGeom>
        </p:spPr>
        <p:txBody>
          <a:bodyPr lIns="0" tIns="0" rIns="0" bIns="0" rtlCol="0" anchor="t">
            <a:spAutoFit/>
          </a:bodyPr>
          <a:lstStyle/>
          <a:p>
            <a:pPr algn="ctr" fontAlgn="auto">
              <a:lnSpc>
                <a:spcPts val="1700"/>
              </a:lnSpc>
            </a:pPr>
            <a:r>
              <a:rPr lang="en-US" sz="1460" noProof="1">
                <a:solidFill>
                  <a:srgbClr val="FFFFFF"/>
                </a:solidFill>
                <a:latin typeface="+mn-lt"/>
                <a:ea typeface="思源黑体-超粗体" charset="-122"/>
                <a:cs typeface="+mn-cs"/>
              </a:rPr>
              <a:t>市场</a:t>
            </a:r>
            <a:endParaRPr lang="en-US" sz="1460" noProof="1">
              <a:solidFill>
                <a:srgbClr val="FFFFFF"/>
              </a:solidFill>
              <a:ea typeface="思源黑体-超粗体" charset="-122"/>
            </a:endParaRPr>
          </a:p>
          <a:p>
            <a:pPr algn="ctr" fontAlgn="auto">
              <a:lnSpc>
                <a:spcPts val="1700"/>
              </a:lnSpc>
            </a:pPr>
            <a:r>
              <a:rPr lang="en-US" sz="1460" noProof="1">
                <a:solidFill>
                  <a:srgbClr val="FFFFFF"/>
                </a:solidFill>
                <a:latin typeface="+mn-lt"/>
                <a:ea typeface="思源黑体-超粗体" charset="-122"/>
                <a:cs typeface="+mn-cs"/>
              </a:rPr>
              <a:t>风险</a:t>
            </a:r>
            <a:endParaRPr lang="en-US" sz="1460" noProof="1">
              <a:solidFill>
                <a:srgbClr val="FFFFFF"/>
              </a:solidFill>
              <a:ea typeface="思源黑体-超粗体" charset="-122"/>
            </a:endParaRPr>
          </a:p>
        </p:txBody>
      </p:sp>
      <p:sp>
        <p:nvSpPr>
          <p:cNvPr id="77" name="TextBox 35"/>
          <p:cNvSpPr txBox="1"/>
          <p:nvPr/>
        </p:nvSpPr>
        <p:spPr>
          <a:xfrm>
            <a:off x="5008563" y="2276475"/>
            <a:ext cx="1169988" cy="434975"/>
          </a:xfrm>
          <a:prstGeom prst="rect">
            <a:avLst/>
          </a:prstGeom>
        </p:spPr>
        <p:txBody>
          <a:bodyPr lIns="0" tIns="0" rIns="0" bIns="0" rtlCol="0" anchor="t">
            <a:spAutoFit/>
          </a:bodyPr>
          <a:lstStyle/>
          <a:p>
            <a:pPr algn="ctr" fontAlgn="auto">
              <a:lnSpc>
                <a:spcPts val="1700"/>
              </a:lnSpc>
            </a:pPr>
            <a:r>
              <a:rPr lang="en-US" sz="1460" noProof="1">
                <a:solidFill>
                  <a:srgbClr val="FFFFFF"/>
                </a:solidFill>
                <a:latin typeface="+mn-lt"/>
                <a:ea typeface="思源黑体-超粗体" charset="-122"/>
                <a:cs typeface="+mn-cs"/>
              </a:rPr>
              <a:t>技术</a:t>
            </a:r>
            <a:endParaRPr lang="en-US" sz="1460" noProof="1">
              <a:solidFill>
                <a:srgbClr val="FFFFFF"/>
              </a:solidFill>
              <a:ea typeface="思源黑体-超粗体" charset="-122"/>
            </a:endParaRPr>
          </a:p>
          <a:p>
            <a:pPr algn="ctr" fontAlgn="auto">
              <a:lnSpc>
                <a:spcPts val="1700"/>
              </a:lnSpc>
            </a:pPr>
            <a:r>
              <a:rPr lang="en-US" sz="1460" noProof="1">
                <a:solidFill>
                  <a:srgbClr val="FFFFFF"/>
                </a:solidFill>
                <a:latin typeface="+mn-lt"/>
                <a:ea typeface="思源黑体-超粗体" charset="-122"/>
                <a:cs typeface="+mn-cs"/>
              </a:rPr>
              <a:t>风险</a:t>
            </a:r>
            <a:endParaRPr lang="en-US" sz="1460" noProof="1">
              <a:solidFill>
                <a:srgbClr val="FFFFFF"/>
              </a:solidFill>
              <a:ea typeface="思源黑体-超粗体" charset="-122"/>
            </a:endParaRPr>
          </a:p>
        </p:txBody>
      </p:sp>
      <p:sp>
        <p:nvSpPr>
          <p:cNvPr id="33816" name="AutoShape 36"/>
          <p:cNvSpPr/>
          <p:nvPr/>
        </p:nvSpPr>
        <p:spPr>
          <a:xfrm flipV="1">
            <a:off x="4725988" y="1555750"/>
            <a:ext cx="1023937" cy="673100"/>
          </a:xfrm>
          <a:prstGeom prst="line">
            <a:avLst/>
          </a:prstGeom>
          <a:ln w="9525" cap="flat" cmpd="sng">
            <a:solidFill>
              <a:srgbClr val="FFFFFF"/>
            </a:solidFill>
            <a:prstDash val="solid"/>
            <a:round/>
            <a:headEnd type="none" w="sm" len="sm"/>
            <a:tailEnd type="none" w="sm" len="sm"/>
          </a:ln>
        </p:spPr>
      </p:sp>
      <p:sp>
        <p:nvSpPr>
          <p:cNvPr id="33817" name="AutoShape 37"/>
          <p:cNvSpPr/>
          <p:nvPr/>
        </p:nvSpPr>
        <p:spPr>
          <a:xfrm>
            <a:off x="3524250" y="1555750"/>
            <a:ext cx="1000125" cy="673100"/>
          </a:xfrm>
          <a:prstGeom prst="line">
            <a:avLst/>
          </a:prstGeom>
          <a:ln w="9525" cap="flat" cmpd="sng">
            <a:solidFill>
              <a:srgbClr val="FFFFFF"/>
            </a:solidFill>
            <a:prstDash val="solid"/>
            <a:round/>
            <a:headEnd type="none" w="sm" len="sm"/>
            <a:tailEnd type="none" w="sm" len="sm"/>
          </a:ln>
        </p:spPr>
      </p:sp>
      <p:sp>
        <p:nvSpPr>
          <p:cNvPr id="33818" name="AutoShape 38"/>
          <p:cNvSpPr/>
          <p:nvPr/>
        </p:nvSpPr>
        <p:spPr>
          <a:xfrm>
            <a:off x="4943475" y="2474913"/>
            <a:ext cx="561975" cy="733425"/>
          </a:xfrm>
          <a:prstGeom prst="line">
            <a:avLst/>
          </a:prstGeom>
          <a:ln w="9525" cap="flat" cmpd="sng">
            <a:solidFill>
              <a:srgbClr val="FFFFFF"/>
            </a:solidFill>
            <a:prstDash val="solid"/>
            <a:round/>
            <a:headEnd type="none" w="sm" len="sm"/>
            <a:tailEnd type="none" w="sm" len="sm"/>
          </a:ln>
        </p:spPr>
      </p:sp>
      <p:sp>
        <p:nvSpPr>
          <p:cNvPr id="33819" name="AutoShape 39"/>
          <p:cNvSpPr/>
          <p:nvPr/>
        </p:nvSpPr>
        <p:spPr>
          <a:xfrm flipH="1">
            <a:off x="3740150" y="2474913"/>
            <a:ext cx="581025" cy="696912"/>
          </a:xfrm>
          <a:prstGeom prst="line">
            <a:avLst/>
          </a:prstGeom>
          <a:ln w="9525" cap="flat" cmpd="sng">
            <a:solidFill>
              <a:srgbClr val="FFFFFF"/>
            </a:solidFill>
            <a:prstDash val="solid"/>
            <a:round/>
            <a:headEnd type="none" w="sm" len="sm"/>
            <a:tailEnd type="none" w="sm" len="sm"/>
          </a:ln>
        </p:spPr>
      </p:sp>
      <p:grpSp>
        <p:nvGrpSpPr>
          <p:cNvPr id="33820" name="Group 40"/>
          <p:cNvGrpSpPr/>
          <p:nvPr/>
        </p:nvGrpSpPr>
        <p:grpSpPr>
          <a:xfrm>
            <a:off x="4059238" y="1765300"/>
            <a:ext cx="1258887" cy="1236663"/>
            <a:chOff x="81279" y="-6773"/>
            <a:chExt cx="3356185" cy="3295044"/>
          </a:xfrm>
        </p:grpSpPr>
        <p:grpSp>
          <p:nvGrpSpPr>
            <p:cNvPr id="33821" name="Group 41"/>
            <p:cNvGrpSpPr/>
            <p:nvPr/>
          </p:nvGrpSpPr>
          <p:grpSpPr>
            <a:xfrm>
              <a:off x="81279" y="-6773"/>
              <a:ext cx="3288369" cy="3295044"/>
              <a:chOff x="20090" y="-1674"/>
              <a:chExt cx="812800" cy="814450"/>
            </a:xfrm>
          </p:grpSpPr>
          <p:sp>
            <p:nvSpPr>
              <p:cNvPr id="33822" name="Freeform 42"/>
              <p:cNvSpPr/>
              <p:nvPr/>
            </p:nvSpPr>
            <p:spPr>
              <a:xfrm>
                <a:off x="20090" y="-1674"/>
                <a:ext cx="812800" cy="812800"/>
              </a:xfrm>
              <a:custGeom>
                <a:avLst/>
                <a:gdLst/>
                <a:ahLst/>
                <a:cxnLst/>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EEF3"/>
              </a:solidFill>
              <a:ln w="9525">
                <a:noFill/>
              </a:ln>
            </p:spPr>
            <p:txBody>
              <a:bodyPr/>
              <a:p>
                <a:endParaRPr lang="zh-CN" altLang="en-US"/>
              </a:p>
            </p:txBody>
          </p:sp>
          <p:sp>
            <p:nvSpPr>
              <p:cNvPr id="33823" name="TextBox 43"/>
              <p:cNvSpPr txBox="1"/>
              <p:nvPr/>
            </p:nvSpPr>
            <p:spPr>
              <a:xfrm>
                <a:off x="36856" y="123801"/>
                <a:ext cx="660400" cy="688975"/>
              </a:xfrm>
              <a:prstGeom prst="rect">
                <a:avLst/>
              </a:prstGeom>
              <a:noFill/>
              <a:ln w="9525">
                <a:noFill/>
              </a:ln>
            </p:spPr>
            <p:txBody>
              <a:bodyPr lIns="25400" tIns="25400" rIns="25400" bIns="25400" anchor="ctr" anchorCtr="0"/>
              <a:p>
                <a:pPr algn="ctr">
                  <a:lnSpc>
                    <a:spcPts val="2665"/>
                  </a:lnSpc>
                </a:pPr>
                <a:endParaRPr lang="en-US" altLang="zh-CN" sz="900">
                  <a:latin typeface="印品黑体" charset="0"/>
                </a:endParaRPr>
              </a:p>
            </p:txBody>
          </p:sp>
        </p:grpSp>
        <p:sp>
          <p:nvSpPr>
            <p:cNvPr id="33824" name="Freeform 44"/>
            <p:cNvSpPr/>
            <p:nvPr/>
          </p:nvSpPr>
          <p:spPr>
            <a:xfrm>
              <a:off x="1285391" y="701914"/>
              <a:ext cx="880147" cy="1105365"/>
            </a:xfrm>
            <a:custGeom>
              <a:avLst/>
              <a:gdLst/>
              <a:ahLst/>
              <a:cxnLst/>
              <a:pathLst>
                <a:path w="880147" h="1105365">
                  <a:moveTo>
                    <a:pt x="0" y="0"/>
                  </a:moveTo>
                  <a:lnTo>
                    <a:pt x="880147" y="0"/>
                  </a:lnTo>
                  <a:lnTo>
                    <a:pt x="880147" y="1105366"/>
                  </a:lnTo>
                  <a:lnTo>
                    <a:pt x="0" y="1105366"/>
                  </a:lnTo>
                  <a:lnTo>
                    <a:pt x="0" y="0"/>
                  </a:lnTo>
                  <a:close/>
                </a:path>
              </a:pathLst>
            </a:custGeom>
            <a:blipFill rotWithShape="1">
              <a:blip r:embed="rId1"/>
              <a:stretch>
                <a:fillRect/>
              </a:stretch>
            </a:blipFill>
            <a:ln w="9525">
              <a:noFill/>
            </a:ln>
          </p:spPr>
          <p:txBody>
            <a:bodyPr/>
            <a:p>
              <a:endParaRPr lang="zh-CN" altLang="en-US"/>
            </a:p>
          </p:txBody>
        </p:sp>
        <p:sp>
          <p:nvSpPr>
            <p:cNvPr id="87" name="TextBox 45"/>
            <p:cNvSpPr txBox="1"/>
            <p:nvPr/>
          </p:nvSpPr>
          <p:spPr>
            <a:xfrm>
              <a:off x="149012" y="1225974"/>
              <a:ext cx="3288452" cy="1461346"/>
            </a:xfrm>
            <a:prstGeom prst="rect">
              <a:avLst/>
            </a:prstGeom>
          </p:spPr>
          <p:txBody>
            <a:bodyPr lIns="0" tIns="0" rIns="0" bIns="0" rtlCol="0" anchor="t">
              <a:noAutofit/>
            </a:bodyPr>
            <a:lstStyle/>
            <a:p>
              <a:pPr algn="ctr" fontAlgn="auto">
                <a:lnSpc>
                  <a:spcPts val="4925"/>
                </a:lnSpc>
              </a:pPr>
              <a:r>
                <a:rPr lang="en-US" sz="1760" noProof="1">
                  <a:solidFill>
                    <a:srgbClr val="3B64C9"/>
                  </a:solidFill>
                  <a:latin typeface="+mn-lt"/>
                  <a:ea typeface="思源黑体-超粗体" charset="-122"/>
                  <a:cs typeface="+mn-cs"/>
                </a:rPr>
                <a:t>风险分析</a:t>
              </a:r>
              <a:endParaRPr lang="en-US" sz="1760" noProof="1">
                <a:solidFill>
                  <a:srgbClr val="3B64C9"/>
                </a:solidFill>
                <a:ea typeface="思源黑体-超粗体" charset="-122"/>
              </a:endParaRPr>
            </a:p>
          </p:txBody>
        </p:sp>
      </p:grpSp>
      <p:sp>
        <p:nvSpPr>
          <p:cNvPr id="88" name="TextBox 46"/>
          <p:cNvSpPr txBox="1"/>
          <p:nvPr/>
        </p:nvSpPr>
        <p:spPr>
          <a:xfrm>
            <a:off x="4038600" y="3052763"/>
            <a:ext cx="1168400" cy="434975"/>
          </a:xfrm>
          <a:prstGeom prst="rect">
            <a:avLst/>
          </a:prstGeom>
        </p:spPr>
        <p:txBody>
          <a:bodyPr lIns="0" tIns="0" rIns="0" bIns="0" rtlCol="0" anchor="t">
            <a:spAutoFit/>
          </a:bodyPr>
          <a:lstStyle/>
          <a:p>
            <a:pPr algn="ctr" fontAlgn="auto">
              <a:lnSpc>
                <a:spcPts val="1700"/>
              </a:lnSpc>
            </a:pPr>
            <a:r>
              <a:rPr lang="en-US" sz="1460" noProof="1">
                <a:solidFill>
                  <a:srgbClr val="FFFFFF"/>
                </a:solidFill>
                <a:latin typeface="+mn-lt"/>
                <a:ea typeface="思源黑体-超粗体" charset="-122"/>
                <a:cs typeface="+mn-cs"/>
              </a:rPr>
              <a:t>法律</a:t>
            </a:r>
            <a:endParaRPr lang="en-US" sz="1460" noProof="1">
              <a:solidFill>
                <a:srgbClr val="FFFFFF"/>
              </a:solidFill>
              <a:ea typeface="思源黑体-超粗体" charset="-122"/>
            </a:endParaRPr>
          </a:p>
          <a:p>
            <a:pPr algn="ctr" fontAlgn="auto">
              <a:lnSpc>
                <a:spcPts val="1700"/>
              </a:lnSpc>
            </a:pPr>
            <a:r>
              <a:rPr lang="en-US" sz="1460" noProof="1">
                <a:solidFill>
                  <a:srgbClr val="FFFFFF"/>
                </a:solidFill>
                <a:latin typeface="+mn-lt"/>
                <a:ea typeface="思源黑体-超粗体" charset="-122"/>
                <a:cs typeface="+mn-cs"/>
              </a:rPr>
              <a:t>风险</a:t>
            </a:r>
            <a:endParaRPr lang="en-US" sz="1460" noProof="1">
              <a:solidFill>
                <a:srgbClr val="FFFFFF"/>
              </a:solidFill>
              <a:ea typeface="思源黑体-超粗体" charset="-122"/>
            </a:endParaRPr>
          </a:p>
        </p:txBody>
      </p:sp>
      <p:grpSp>
        <p:nvGrpSpPr>
          <p:cNvPr id="33827" name="Group 47"/>
          <p:cNvGrpSpPr/>
          <p:nvPr/>
        </p:nvGrpSpPr>
        <p:grpSpPr>
          <a:xfrm>
            <a:off x="4086225" y="3624263"/>
            <a:ext cx="1122363" cy="333375"/>
            <a:chOff x="0" y="0"/>
            <a:chExt cx="590855" cy="175400"/>
          </a:xfrm>
        </p:grpSpPr>
        <p:sp>
          <p:nvSpPr>
            <p:cNvPr id="33828" name="Freeform 48"/>
            <p:cNvSpPr/>
            <p:nvPr/>
          </p:nvSpPr>
          <p:spPr>
            <a:xfrm>
              <a:off x="0" y="0"/>
              <a:ext cx="590855" cy="175400"/>
            </a:xfrm>
            <a:custGeom>
              <a:avLst/>
              <a:gdLst/>
              <a:ahLst/>
              <a:cxnLst/>
              <a:pathLst>
                <a:path w="590855" h="175400">
                  <a:moveTo>
                    <a:pt x="87700" y="0"/>
                  </a:moveTo>
                  <a:lnTo>
                    <a:pt x="503155" y="0"/>
                  </a:lnTo>
                  <a:cubicBezTo>
                    <a:pt x="526414" y="0"/>
                    <a:pt x="548721" y="9240"/>
                    <a:pt x="565168" y="25687"/>
                  </a:cubicBezTo>
                  <a:cubicBezTo>
                    <a:pt x="581615" y="42134"/>
                    <a:pt x="590855" y="64441"/>
                    <a:pt x="590855" y="87700"/>
                  </a:cubicBezTo>
                  <a:lnTo>
                    <a:pt x="590855" y="87700"/>
                  </a:lnTo>
                  <a:cubicBezTo>
                    <a:pt x="590855" y="110960"/>
                    <a:pt x="581615" y="133267"/>
                    <a:pt x="565168" y="149713"/>
                  </a:cubicBezTo>
                  <a:cubicBezTo>
                    <a:pt x="548721" y="166160"/>
                    <a:pt x="526414" y="175400"/>
                    <a:pt x="503155" y="175400"/>
                  </a:cubicBezTo>
                  <a:lnTo>
                    <a:pt x="87700" y="175400"/>
                  </a:lnTo>
                  <a:cubicBezTo>
                    <a:pt x="64441" y="175400"/>
                    <a:pt x="42134" y="166160"/>
                    <a:pt x="25687" y="149713"/>
                  </a:cubicBezTo>
                  <a:cubicBezTo>
                    <a:pt x="9240" y="133267"/>
                    <a:pt x="0" y="110960"/>
                    <a:pt x="0" y="87700"/>
                  </a:cubicBezTo>
                  <a:lnTo>
                    <a:pt x="0" y="87700"/>
                  </a:lnTo>
                  <a:cubicBezTo>
                    <a:pt x="0" y="64441"/>
                    <a:pt x="9240" y="42134"/>
                    <a:pt x="25687" y="25687"/>
                  </a:cubicBezTo>
                  <a:cubicBezTo>
                    <a:pt x="42134" y="9240"/>
                    <a:pt x="64441" y="0"/>
                    <a:pt x="87700" y="0"/>
                  </a:cubicBezTo>
                  <a:close/>
                </a:path>
              </a:pathLst>
            </a:custGeom>
            <a:solidFill>
              <a:srgbClr val="3B64C9"/>
            </a:solidFill>
            <a:ln w="28575" cap="rnd" cmpd="sng">
              <a:solidFill>
                <a:srgbClr val="FFFFFF"/>
              </a:solidFill>
              <a:prstDash val="solid"/>
              <a:round/>
              <a:headEnd type="none" w="med" len="med"/>
              <a:tailEnd type="none" w="med" len="med"/>
            </a:ln>
          </p:spPr>
          <p:txBody>
            <a:bodyPr/>
            <a:p>
              <a:endParaRPr lang="zh-CN" altLang="en-US"/>
            </a:p>
          </p:txBody>
        </p:sp>
        <p:sp>
          <p:nvSpPr>
            <p:cNvPr id="33829" name="TextBox 49"/>
            <p:cNvSpPr txBox="1"/>
            <p:nvPr/>
          </p:nvSpPr>
          <p:spPr>
            <a:xfrm>
              <a:off x="0" y="-28575"/>
              <a:ext cx="590855" cy="203975"/>
            </a:xfrm>
            <a:prstGeom prst="rect">
              <a:avLst/>
            </a:prstGeom>
            <a:noFill/>
            <a:ln w="9525">
              <a:noFill/>
            </a:ln>
          </p:spPr>
          <p:txBody>
            <a:bodyPr lIns="25400" tIns="25400" rIns="25400" bIns="25400" anchor="ctr" anchorCtr="0"/>
            <a:p>
              <a:pPr algn="ctr">
                <a:lnSpc>
                  <a:spcPts val="2665"/>
                </a:lnSpc>
              </a:pPr>
              <a:endParaRPr lang="en-US" altLang="zh-CN" sz="900">
                <a:latin typeface="印品黑体" charset="0"/>
              </a:endParaRPr>
            </a:p>
          </p:txBody>
        </p:sp>
      </p:grpSp>
      <p:sp>
        <p:nvSpPr>
          <p:cNvPr id="33830" name="TextBox 50"/>
          <p:cNvSpPr txBox="1"/>
          <p:nvPr/>
        </p:nvSpPr>
        <p:spPr>
          <a:xfrm>
            <a:off x="4060825" y="3387725"/>
            <a:ext cx="1120775" cy="509588"/>
          </a:xfrm>
          <a:prstGeom prst="rect">
            <a:avLst/>
          </a:prstGeom>
          <a:noFill/>
          <a:ln w="9525">
            <a:noFill/>
          </a:ln>
        </p:spPr>
        <p:txBody>
          <a:bodyPr lIns="0" tIns="0" rIns="0" bIns="0" anchor="t" anchorCtr="0"/>
          <a:p>
            <a:pPr algn="ctr">
              <a:lnSpc>
                <a:spcPts val="4500"/>
              </a:lnSpc>
            </a:pPr>
            <a:r>
              <a:rPr lang="en-US" altLang="zh-CN" sz="1500">
                <a:solidFill>
                  <a:srgbClr val="FFFFFF"/>
                </a:solidFill>
                <a:latin typeface="印品黑体" charset="0"/>
                <a:ea typeface="思源黑体 1 Bold" charset="-122"/>
              </a:rPr>
              <a:t>方案</a:t>
            </a:r>
            <a:endParaRPr lang="en-US" altLang="zh-CN" sz="1500">
              <a:solidFill>
                <a:srgbClr val="FFFFFF"/>
              </a:solidFill>
              <a:latin typeface="印品黑体" charset="0"/>
              <a:ea typeface="思源黑体 1 Bold" charset="-122"/>
            </a:endParaRPr>
          </a:p>
        </p:txBody>
      </p:sp>
      <p:sp>
        <p:nvSpPr>
          <p:cNvPr id="33831" name="TextBox 16"/>
          <p:cNvSpPr txBox="1"/>
          <p:nvPr/>
        </p:nvSpPr>
        <p:spPr>
          <a:xfrm>
            <a:off x="250825" y="1239838"/>
            <a:ext cx="2576513" cy="1000125"/>
          </a:xfrm>
          <a:prstGeom prst="rect">
            <a:avLst/>
          </a:prstGeom>
          <a:noFill/>
          <a:ln w="9525">
            <a:noFill/>
          </a:ln>
        </p:spPr>
        <p:txBody>
          <a:bodyPr lIns="0" tIns="0" rIns="0" bIns="0" anchor="t" anchorCtr="0"/>
          <a:p>
            <a:pPr algn="just">
              <a:lnSpc>
                <a:spcPts val="1400"/>
              </a:lnSpc>
            </a:pPr>
            <a:r>
              <a:rPr lang="en-US" altLang="zh-CN" sz="1400" dirty="0" err="1">
                <a:latin typeface="微软雅黑" panose="020B0503020204020204" pitchFamily="34" charset="-122"/>
                <a:ea typeface="微软雅黑" panose="020B0503020204020204" pitchFamily="34" charset="-122"/>
              </a:rPr>
              <a:t>资金周转紧张、高负债、盈利不稳定和成本控制难题</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gn="just">
              <a:lnSpc>
                <a:spcPts val="1400"/>
              </a:lnSpc>
            </a:pPr>
            <a:endParaRPr lang="en-US" altLang="zh-CN" sz="1400" dirty="0">
              <a:latin typeface="微软雅黑" panose="020B0503020204020204" pitchFamily="34" charset="-122"/>
              <a:ea typeface="微软雅黑" panose="020B0503020204020204" pitchFamily="34" charset="-122"/>
            </a:endParaRPr>
          </a:p>
          <a:p>
            <a:pPr algn="just">
              <a:lnSpc>
                <a:spcPts val="1400"/>
              </a:lnSpc>
            </a:pPr>
            <a:r>
              <a:rPr lang="en-US" altLang="zh-CN" sz="1400" dirty="0" err="1">
                <a:solidFill>
                  <a:srgbClr val="0533B2"/>
                </a:solidFill>
                <a:latin typeface="微软雅黑" panose="020B0503020204020204" pitchFamily="34" charset="-122"/>
                <a:ea typeface="微软雅黑" panose="020B0503020204020204" pitchFamily="34" charset="-122"/>
              </a:rPr>
              <a:t>通过实施精益财务策略，增强资金利用效率</a:t>
            </a:r>
            <a:r>
              <a:rPr lang="zh-CN" altLang="en-US" sz="1400" dirty="0">
                <a:solidFill>
                  <a:srgbClr val="0533B2"/>
                </a:solidFill>
                <a:latin typeface="微软雅黑" panose="020B0503020204020204" pitchFamily="34" charset="-122"/>
                <a:ea typeface="微软雅黑" panose="020B0503020204020204" pitchFamily="34" charset="-122"/>
              </a:rPr>
              <a:t>，</a:t>
            </a:r>
            <a:r>
              <a:rPr lang="en-US" altLang="zh-CN" sz="1400" dirty="0" err="1">
                <a:solidFill>
                  <a:srgbClr val="0533B2"/>
                </a:solidFill>
                <a:latin typeface="微软雅黑" panose="020B0503020204020204" pitchFamily="34" charset="-122"/>
                <a:ea typeface="微软雅黑" panose="020B0503020204020204" pitchFamily="34" charset="-122"/>
              </a:rPr>
              <a:t>并合理分配资源</a:t>
            </a:r>
            <a:r>
              <a:rPr lang="en-US" altLang="zh-CN" sz="1400" dirty="0">
                <a:solidFill>
                  <a:srgbClr val="0533B2"/>
                </a:solidFill>
                <a:latin typeface="微软雅黑" panose="020B0503020204020204" pitchFamily="34" charset="-122"/>
                <a:ea typeface="微软雅黑" panose="020B0503020204020204" pitchFamily="34" charset="-122"/>
              </a:rPr>
              <a:t>。</a:t>
            </a:r>
            <a:endParaRPr lang="en-US" altLang="zh-CN" sz="1400" dirty="0">
              <a:solidFill>
                <a:srgbClr val="0533B2"/>
              </a:solidFill>
              <a:latin typeface="微软雅黑" panose="020B0503020204020204" pitchFamily="34" charset="-122"/>
              <a:ea typeface="微软雅黑" panose="020B0503020204020204" pitchFamily="34" charset="-122"/>
            </a:endParaRPr>
          </a:p>
        </p:txBody>
      </p:sp>
      <p:sp>
        <p:nvSpPr>
          <p:cNvPr id="33832" name="TextBox 21"/>
          <p:cNvSpPr txBox="1"/>
          <p:nvPr/>
        </p:nvSpPr>
        <p:spPr>
          <a:xfrm>
            <a:off x="250825" y="2776538"/>
            <a:ext cx="2578100" cy="896937"/>
          </a:xfrm>
          <a:prstGeom prst="rect">
            <a:avLst/>
          </a:prstGeom>
          <a:noFill/>
          <a:ln w="9525">
            <a:noFill/>
          </a:ln>
        </p:spPr>
        <p:txBody>
          <a:bodyPr wrap="square" lIns="0" tIns="0" rIns="0" bIns="0" anchor="t" anchorCtr="0">
            <a:spAutoFit/>
          </a:bodyPr>
          <a:p>
            <a:pPr algn="just">
              <a:lnSpc>
                <a:spcPts val="1400"/>
              </a:lnSpc>
            </a:pPr>
            <a:r>
              <a:rPr lang="en-US" altLang="zh-CN" sz="1400" dirty="0" err="1">
                <a:latin typeface="微软雅黑" panose="020B0503020204020204" pitchFamily="34" charset="-122"/>
                <a:ea typeface="微软雅黑" panose="020B0503020204020204" pitchFamily="34" charset="-122"/>
              </a:rPr>
              <a:t>市场竞争可能导致价格战，压缩利润空间</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gn="just">
              <a:lnSpc>
                <a:spcPts val="1400"/>
              </a:lnSpc>
            </a:pPr>
            <a:endParaRPr lang="en-US" altLang="zh-CN" sz="1400" dirty="0">
              <a:latin typeface="微软雅黑" panose="020B0503020204020204" pitchFamily="34" charset="-122"/>
              <a:ea typeface="微软雅黑" panose="020B0503020204020204" pitchFamily="34" charset="-122"/>
            </a:endParaRPr>
          </a:p>
          <a:p>
            <a:pPr algn="just">
              <a:lnSpc>
                <a:spcPts val="1400"/>
              </a:lnSpc>
            </a:pPr>
            <a:r>
              <a:rPr lang="en-US" altLang="zh-CN" sz="1400" dirty="0" err="1">
                <a:solidFill>
                  <a:srgbClr val="0533B2"/>
                </a:solidFill>
                <a:latin typeface="微软雅黑" panose="020B0503020204020204" pitchFamily="34" charset="-122"/>
                <a:ea typeface="微软雅黑" panose="020B0503020204020204" pitchFamily="34" charset="-122"/>
              </a:rPr>
              <a:t>提高芯片检测效率和服务质量，以及加强专利保护</a:t>
            </a:r>
            <a:r>
              <a:rPr lang="en-US" altLang="zh-CN" sz="1400" dirty="0">
                <a:solidFill>
                  <a:srgbClr val="0533B2"/>
                </a:solidFill>
                <a:latin typeface="微软雅黑" panose="020B0503020204020204" pitchFamily="34" charset="-122"/>
                <a:ea typeface="微软雅黑" panose="020B0503020204020204" pitchFamily="34" charset="-122"/>
              </a:rPr>
              <a:t>。</a:t>
            </a:r>
            <a:endParaRPr lang="en-US" altLang="zh-CN" sz="1400" dirty="0">
              <a:solidFill>
                <a:srgbClr val="0533B2"/>
              </a:solidFill>
              <a:latin typeface="微软雅黑" panose="020B0503020204020204" pitchFamily="34" charset="-122"/>
              <a:ea typeface="微软雅黑" panose="020B0503020204020204" pitchFamily="34" charset="-122"/>
            </a:endParaRPr>
          </a:p>
        </p:txBody>
      </p:sp>
      <p:sp>
        <p:nvSpPr>
          <p:cNvPr id="33833" name="TextBox 51"/>
          <p:cNvSpPr txBox="1"/>
          <p:nvPr/>
        </p:nvSpPr>
        <p:spPr>
          <a:xfrm>
            <a:off x="2909888" y="3998913"/>
            <a:ext cx="3768725" cy="717550"/>
          </a:xfrm>
          <a:prstGeom prst="rect">
            <a:avLst/>
          </a:prstGeom>
          <a:noFill/>
          <a:ln w="9525">
            <a:noFill/>
          </a:ln>
        </p:spPr>
        <p:txBody>
          <a:bodyPr wrap="square" lIns="0" tIns="0" rIns="0" bIns="0" anchor="t" anchorCtr="0">
            <a:spAutoFit/>
          </a:bodyPr>
          <a:p>
            <a:pPr algn="just">
              <a:lnSpc>
                <a:spcPts val="1400"/>
              </a:lnSpc>
            </a:pPr>
            <a:r>
              <a:rPr lang="en-US" altLang="zh-CN" sz="1400" dirty="0" err="1">
                <a:latin typeface="微软雅黑" panose="020B0503020204020204" pitchFamily="34" charset="-122"/>
                <a:ea typeface="微软雅黑" panose="020B0503020204020204" pitchFamily="34" charset="-122"/>
              </a:rPr>
              <a:t>芯片测试软件市场面临知识产权侵犯、法规合规性挑战等。强化知识产权保护</a:t>
            </a:r>
            <a:r>
              <a:rPr lang="zh-CN" altLang="en-US" sz="1400" dirty="0" err="1">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gn="just">
              <a:lnSpc>
                <a:spcPts val="1400"/>
              </a:lnSpc>
            </a:pPr>
            <a:endParaRPr lang="en-US" altLang="zh-CN" sz="1400" dirty="0">
              <a:latin typeface="微软雅黑" panose="020B0503020204020204" pitchFamily="34" charset="-122"/>
              <a:ea typeface="微软雅黑" panose="020B0503020204020204" pitchFamily="34" charset="-122"/>
            </a:endParaRPr>
          </a:p>
          <a:p>
            <a:pPr algn="just">
              <a:lnSpc>
                <a:spcPts val="1400"/>
              </a:lnSpc>
            </a:pPr>
            <a:r>
              <a:rPr lang="en-US" altLang="zh-CN" sz="1400" dirty="0" err="1">
                <a:solidFill>
                  <a:srgbClr val="0533B2"/>
                </a:solidFill>
                <a:latin typeface="微软雅黑" panose="020B0503020204020204" pitchFamily="34" charset="-122"/>
                <a:ea typeface="微软雅黑" panose="020B0503020204020204" pitchFamily="34" charset="-122"/>
              </a:rPr>
              <a:t>建立严格的质量管理体系，以确保数据安全性</a:t>
            </a:r>
            <a:r>
              <a:rPr lang="en-US" altLang="zh-CN" sz="1400" dirty="0">
                <a:solidFill>
                  <a:srgbClr val="0533B2"/>
                </a:solidFill>
                <a:latin typeface="微软雅黑" panose="020B0503020204020204" pitchFamily="34" charset="-122"/>
                <a:ea typeface="微软雅黑" panose="020B0503020204020204" pitchFamily="34" charset="-122"/>
              </a:rPr>
              <a:t>。</a:t>
            </a:r>
            <a:endParaRPr lang="en-US" altLang="zh-CN" sz="1400" dirty="0">
              <a:solidFill>
                <a:srgbClr val="0533B2"/>
              </a:solidFill>
              <a:latin typeface="微软雅黑" panose="020B0503020204020204" pitchFamily="34" charset="-122"/>
              <a:ea typeface="微软雅黑" panose="020B0503020204020204" pitchFamily="34" charset="-122"/>
            </a:endParaRPr>
          </a:p>
        </p:txBody>
      </p:sp>
      <p:sp>
        <p:nvSpPr>
          <p:cNvPr id="33834" name="TextBox 26"/>
          <p:cNvSpPr txBox="1"/>
          <p:nvPr/>
        </p:nvSpPr>
        <p:spPr>
          <a:xfrm>
            <a:off x="6235700" y="1274763"/>
            <a:ext cx="2773363" cy="1185862"/>
          </a:xfrm>
          <a:prstGeom prst="rect">
            <a:avLst/>
          </a:prstGeom>
          <a:noFill/>
          <a:ln w="9525">
            <a:noFill/>
          </a:ln>
        </p:spPr>
        <p:txBody>
          <a:bodyPr wrap="square" lIns="0" tIns="0" rIns="0" bIns="0" anchor="t" anchorCtr="0"/>
          <a:p>
            <a:pPr algn="just">
              <a:lnSpc>
                <a:spcPts val="1400"/>
              </a:lnSpc>
            </a:pPr>
            <a:r>
              <a:rPr lang="en-US" altLang="zh-CN" sz="1400" dirty="0" err="1">
                <a:latin typeface="微软雅黑" panose="020B0503020204020204" pitchFamily="34" charset="-122"/>
                <a:ea typeface="微软雅黑" panose="020B0503020204020204" pitchFamily="34" charset="-122"/>
              </a:rPr>
              <a:t>芯片测试软件市场需求变化快速，如价格的波动，会导致芯片测试需求减少</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gn="just">
              <a:lnSpc>
                <a:spcPts val="1400"/>
              </a:lnSpc>
            </a:pPr>
            <a:endParaRPr lang="en-US" altLang="zh-CN" sz="1400" dirty="0">
              <a:latin typeface="微软雅黑" panose="020B0503020204020204" pitchFamily="34" charset="-122"/>
              <a:ea typeface="微软雅黑" panose="020B0503020204020204" pitchFamily="34" charset="-122"/>
            </a:endParaRPr>
          </a:p>
          <a:p>
            <a:pPr algn="just">
              <a:lnSpc>
                <a:spcPts val="1400"/>
              </a:lnSpc>
            </a:pPr>
            <a:r>
              <a:rPr lang="en-US" altLang="zh-CN" sz="1400" dirty="0" err="1">
                <a:solidFill>
                  <a:srgbClr val="0533B2"/>
                </a:solidFill>
                <a:latin typeface="微软雅黑" panose="020B0503020204020204" pitchFamily="34" charset="-122"/>
                <a:ea typeface="微软雅黑" panose="020B0503020204020204" pitchFamily="34" charset="-122"/>
              </a:rPr>
              <a:t>应对策略可进行市场调研，灵活调整产品线以适应芯片测试市场变化</a:t>
            </a:r>
            <a:r>
              <a:rPr lang="zh-CN" altLang="en-US" sz="1400" dirty="0" err="1">
                <a:solidFill>
                  <a:srgbClr val="0533B2"/>
                </a:solidFill>
                <a:latin typeface="微软雅黑" panose="020B0503020204020204" pitchFamily="34" charset="-122"/>
                <a:ea typeface="微软雅黑" panose="020B0503020204020204" pitchFamily="34" charset="-122"/>
              </a:rPr>
              <a:t>。</a:t>
            </a:r>
            <a:endParaRPr lang="en-US" altLang="zh-CN" sz="1400" dirty="0">
              <a:solidFill>
                <a:srgbClr val="0533B2"/>
              </a:solidFill>
              <a:latin typeface="微软雅黑" panose="020B0503020204020204" pitchFamily="34" charset="-122"/>
              <a:ea typeface="微软雅黑" panose="020B0503020204020204" pitchFamily="34" charset="-122"/>
            </a:endParaRPr>
          </a:p>
          <a:p>
            <a:pPr algn="just">
              <a:lnSpc>
                <a:spcPts val="1200"/>
              </a:lnSpc>
            </a:pPr>
            <a:endParaRPr lang="en-US" altLang="zh-CN" sz="1400" dirty="0">
              <a:solidFill>
                <a:srgbClr val="0533B2"/>
              </a:solidFill>
              <a:latin typeface="微软雅黑" panose="020B0503020204020204" pitchFamily="34" charset="-122"/>
              <a:ea typeface="微软雅黑" panose="020B0503020204020204" pitchFamily="34" charset="-122"/>
            </a:endParaRPr>
          </a:p>
        </p:txBody>
      </p:sp>
      <p:sp>
        <p:nvSpPr>
          <p:cNvPr id="33835" name="TextBox 31"/>
          <p:cNvSpPr txBox="1"/>
          <p:nvPr/>
        </p:nvSpPr>
        <p:spPr>
          <a:xfrm>
            <a:off x="6234113" y="2819400"/>
            <a:ext cx="2776537" cy="1077913"/>
          </a:xfrm>
          <a:prstGeom prst="rect">
            <a:avLst/>
          </a:prstGeom>
          <a:noFill/>
          <a:ln w="9525">
            <a:noFill/>
          </a:ln>
        </p:spPr>
        <p:txBody>
          <a:bodyPr wrap="square" lIns="0" tIns="0" rIns="0" bIns="0" anchor="t" anchorCtr="0">
            <a:spAutoFit/>
          </a:bodyPr>
          <a:p>
            <a:pPr algn="just">
              <a:lnSpc>
                <a:spcPts val="1400"/>
              </a:lnSpc>
            </a:pPr>
            <a:r>
              <a:rPr lang="en-US" altLang="zh-CN" sz="1400" dirty="0" err="1">
                <a:latin typeface="微软雅黑" panose="020B0503020204020204" pitchFamily="34" charset="-122"/>
                <a:ea typeface="微软雅黑" panose="020B0503020204020204" pitchFamily="34" charset="-122"/>
              </a:rPr>
              <a:t>技术的不成熟性</a:t>
            </a:r>
            <a:r>
              <a:rPr lang="zh-CN" altLang="en-US"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设备过时或测试方法失效</a:t>
            </a:r>
            <a:r>
              <a:rPr lang="en-US"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gn="just">
              <a:lnSpc>
                <a:spcPts val="1400"/>
              </a:lnSpc>
            </a:pPr>
            <a:endParaRPr lang="en-US" altLang="zh-CN" sz="1400" dirty="0">
              <a:latin typeface="微软雅黑" panose="020B0503020204020204" pitchFamily="34" charset="-122"/>
              <a:ea typeface="微软雅黑" panose="020B0503020204020204" pitchFamily="34" charset="-122"/>
            </a:endParaRPr>
          </a:p>
          <a:p>
            <a:pPr algn="just">
              <a:lnSpc>
                <a:spcPts val="1400"/>
              </a:lnSpc>
            </a:pPr>
            <a:r>
              <a:rPr lang="en-US" altLang="zh-CN" sz="1400" dirty="0" err="1">
                <a:solidFill>
                  <a:srgbClr val="0533B2"/>
                </a:solidFill>
                <a:latin typeface="微软雅黑" panose="020B0503020204020204" pitchFamily="34" charset="-122"/>
                <a:ea typeface="微软雅黑" panose="020B0503020204020204" pitchFamily="34" charset="-122"/>
              </a:rPr>
              <a:t>持续投入研发，更新测试技术和工具，使得芯片测试跟上新技术的要求</a:t>
            </a:r>
            <a:r>
              <a:rPr lang="en-US" altLang="zh-CN" sz="1400" dirty="0">
                <a:solidFill>
                  <a:srgbClr val="0533B2"/>
                </a:solidFill>
                <a:latin typeface="微软雅黑" panose="020B0503020204020204" pitchFamily="34" charset="-122"/>
                <a:ea typeface="微软雅黑" panose="020B0503020204020204" pitchFamily="34" charset="-122"/>
              </a:rPr>
              <a:t>。</a:t>
            </a:r>
            <a:endParaRPr lang="en-US" altLang="zh-CN" sz="1400" dirty="0">
              <a:solidFill>
                <a:srgbClr val="0533B2"/>
              </a:solidFill>
              <a:latin typeface="微软雅黑" panose="020B0503020204020204" pitchFamily="34" charset="-122"/>
              <a:ea typeface="微软雅黑" panose="020B0503020204020204" pitchFamily="34" charset="-122"/>
            </a:endParaRPr>
          </a:p>
        </p:txBody>
      </p:sp>
      <p:sp>
        <p:nvSpPr>
          <p:cNvPr id="33836" name="TextBox 15"/>
          <p:cNvSpPr txBox="1"/>
          <p:nvPr/>
        </p:nvSpPr>
        <p:spPr>
          <a:xfrm>
            <a:off x="2098675" y="663575"/>
            <a:ext cx="1120775" cy="576263"/>
          </a:xfrm>
          <a:prstGeom prst="rect">
            <a:avLst/>
          </a:prstGeom>
          <a:noFill/>
          <a:ln w="9525">
            <a:noFill/>
          </a:ln>
        </p:spPr>
        <p:txBody>
          <a:bodyPr lIns="0" tIns="0" rIns="0" bIns="0" anchor="t" anchorCtr="0">
            <a:spAutoFit/>
          </a:bodyPr>
          <a:p>
            <a:pPr algn="ctr">
              <a:lnSpc>
                <a:spcPts val="4500"/>
              </a:lnSpc>
            </a:pPr>
            <a:r>
              <a:rPr lang="en-US" altLang="zh-CN" sz="1500" dirty="0" err="1">
                <a:solidFill>
                  <a:srgbClr val="FFFFFF"/>
                </a:solidFill>
                <a:latin typeface="印品黑体" charset="0"/>
                <a:ea typeface="思源黑体 1 Bold" charset="-122"/>
              </a:rPr>
              <a:t>方案</a:t>
            </a:r>
            <a:endParaRPr lang="en-US" altLang="zh-CN" sz="1500" dirty="0">
              <a:solidFill>
                <a:srgbClr val="FFFFFF"/>
              </a:solidFill>
              <a:latin typeface="印品黑体" charset="0"/>
              <a:ea typeface="思源黑体 1 Bold" charset="-122"/>
            </a:endParaRPr>
          </a:p>
        </p:txBody>
      </p:sp>
      <p:sp>
        <p:nvSpPr>
          <p:cNvPr id="33837" name="TextBox 25"/>
          <p:cNvSpPr txBox="1"/>
          <p:nvPr/>
        </p:nvSpPr>
        <p:spPr>
          <a:xfrm>
            <a:off x="5784850" y="649288"/>
            <a:ext cx="1120775" cy="576262"/>
          </a:xfrm>
          <a:prstGeom prst="rect">
            <a:avLst/>
          </a:prstGeom>
          <a:noFill/>
          <a:ln w="9525">
            <a:noFill/>
          </a:ln>
        </p:spPr>
        <p:txBody>
          <a:bodyPr lIns="0" tIns="0" rIns="0" bIns="0" anchor="t" anchorCtr="0">
            <a:spAutoFit/>
          </a:bodyPr>
          <a:p>
            <a:pPr algn="ctr">
              <a:lnSpc>
                <a:spcPts val="4500"/>
              </a:lnSpc>
            </a:pPr>
            <a:r>
              <a:rPr lang="en-US" altLang="zh-CN" sz="1500">
                <a:solidFill>
                  <a:srgbClr val="FFFFFF"/>
                </a:solidFill>
                <a:latin typeface="印品黑体" charset="0"/>
                <a:ea typeface="思源黑体 1 Bold" charset="-122"/>
              </a:rPr>
              <a:t>方案</a:t>
            </a:r>
            <a:endParaRPr lang="en-US" altLang="zh-CN" sz="1500">
              <a:solidFill>
                <a:srgbClr val="FFFFFF"/>
              </a:solidFill>
              <a:latin typeface="印品黑体" charset="0"/>
              <a:ea typeface="思源黑体 1 Bold" charset="-122"/>
            </a:endParaRPr>
          </a:p>
        </p:txBody>
      </p:sp>
      <p:grpSp>
        <p:nvGrpSpPr>
          <p:cNvPr id="33838" name="Group 5"/>
          <p:cNvGrpSpPr/>
          <p:nvPr/>
        </p:nvGrpSpPr>
        <p:grpSpPr>
          <a:xfrm>
            <a:off x="2987675" y="549275"/>
            <a:ext cx="3243263" cy="3252788"/>
            <a:chOff x="0" y="47625"/>
            <a:chExt cx="779483" cy="765173"/>
          </a:xfrm>
        </p:grpSpPr>
        <p:sp>
          <p:nvSpPr>
            <p:cNvPr id="33839" name="Freeform 6"/>
            <p:cNvSpPr/>
            <p:nvPr/>
          </p:nvSpPr>
          <p:spPr>
            <a:xfrm>
              <a:off x="0" y="68595"/>
              <a:ext cx="779483" cy="744203"/>
            </a:xfrm>
            <a:custGeom>
              <a:avLst/>
              <a:gdLst/>
              <a:ahLst/>
              <a:cxnLst/>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64C9">
                <a:alpha val="15685"/>
              </a:srgbClr>
            </a:solidFill>
            <a:ln w="9525">
              <a:noFill/>
            </a:ln>
          </p:spPr>
          <p:txBody>
            <a:bodyPr/>
            <a:p>
              <a:endParaRPr lang="zh-CN" altLang="en-US"/>
            </a:p>
          </p:txBody>
        </p:sp>
        <p:sp>
          <p:nvSpPr>
            <p:cNvPr id="33840" name="TextBox 7"/>
            <p:cNvSpPr txBox="1"/>
            <p:nvPr/>
          </p:nvSpPr>
          <p:spPr>
            <a:xfrm>
              <a:off x="76200" y="47625"/>
              <a:ext cx="660400" cy="688975"/>
            </a:xfrm>
            <a:prstGeom prst="rect">
              <a:avLst/>
            </a:prstGeom>
            <a:noFill/>
            <a:ln w="9525">
              <a:noFill/>
            </a:ln>
          </p:spPr>
          <p:txBody>
            <a:bodyPr lIns="25400" tIns="25400" rIns="25400" bIns="25400" anchor="ctr" anchorCtr="0"/>
            <a:p>
              <a:pPr algn="ctr">
                <a:lnSpc>
                  <a:spcPts val="2665"/>
                </a:lnSpc>
              </a:pPr>
              <a:endParaRPr lang="en-US" altLang="zh-CN" sz="900">
                <a:latin typeface="印品黑体"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3831"/>
                                        </p:tgtEl>
                                        <p:attrNameLst>
                                          <p:attrName>style.visibility</p:attrName>
                                        </p:attrNameLst>
                                      </p:cBhvr>
                                      <p:to>
                                        <p:strVal val="visible"/>
                                      </p:to>
                                    </p:set>
                                    <p:animEffect transition="in" filter="fade">
                                      <p:cBhvr>
                                        <p:cTn id="7" dur="1000"/>
                                        <p:tgtEl>
                                          <p:spTgt spid="33831"/>
                                        </p:tgtEl>
                                      </p:cBhvr>
                                    </p:animEffect>
                                    <p:anim calcmode="lin" valueType="num">
                                      <p:cBhvr>
                                        <p:cTn id="8" dur="1000" fill="hold"/>
                                        <p:tgtEl>
                                          <p:spTgt spid="33831"/>
                                        </p:tgtEl>
                                        <p:attrNameLst>
                                          <p:attrName>ppt_x</p:attrName>
                                        </p:attrNameLst>
                                      </p:cBhvr>
                                      <p:tavLst>
                                        <p:tav tm="0">
                                          <p:val>
                                            <p:strVal val="#ppt_x"/>
                                          </p:val>
                                        </p:tav>
                                        <p:tav tm="100000">
                                          <p:val>
                                            <p:strVal val="#ppt_x"/>
                                          </p:val>
                                        </p:tav>
                                      </p:tavLst>
                                    </p:anim>
                                    <p:anim calcmode="lin" valueType="num">
                                      <p:cBhvr>
                                        <p:cTn id="9" dur="1000" fill="hold"/>
                                        <p:tgtEl>
                                          <p:spTgt spid="338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832"/>
                                        </p:tgtEl>
                                        <p:attrNameLst>
                                          <p:attrName>style.visibility</p:attrName>
                                        </p:attrNameLst>
                                      </p:cBhvr>
                                      <p:to>
                                        <p:strVal val="visible"/>
                                      </p:to>
                                    </p:set>
                                    <p:animEffect transition="in" filter="fade">
                                      <p:cBhvr>
                                        <p:cTn id="12" dur="1000"/>
                                        <p:tgtEl>
                                          <p:spTgt spid="33832"/>
                                        </p:tgtEl>
                                      </p:cBhvr>
                                    </p:animEffect>
                                    <p:anim calcmode="lin" valueType="num">
                                      <p:cBhvr>
                                        <p:cTn id="13" dur="1000" fill="hold"/>
                                        <p:tgtEl>
                                          <p:spTgt spid="33832"/>
                                        </p:tgtEl>
                                        <p:attrNameLst>
                                          <p:attrName>ppt_x</p:attrName>
                                        </p:attrNameLst>
                                      </p:cBhvr>
                                      <p:tavLst>
                                        <p:tav tm="0">
                                          <p:val>
                                            <p:strVal val="#ppt_x"/>
                                          </p:val>
                                        </p:tav>
                                        <p:tav tm="100000">
                                          <p:val>
                                            <p:strVal val="#ppt_x"/>
                                          </p:val>
                                        </p:tav>
                                      </p:tavLst>
                                    </p:anim>
                                    <p:anim calcmode="lin" valueType="num">
                                      <p:cBhvr>
                                        <p:cTn id="14" dur="1000" fill="hold"/>
                                        <p:tgtEl>
                                          <p:spTgt spid="338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833"/>
                                        </p:tgtEl>
                                        <p:attrNameLst>
                                          <p:attrName>style.visibility</p:attrName>
                                        </p:attrNameLst>
                                      </p:cBhvr>
                                      <p:to>
                                        <p:strVal val="visible"/>
                                      </p:to>
                                    </p:set>
                                    <p:animEffect transition="in" filter="fade">
                                      <p:cBhvr>
                                        <p:cTn id="17" dur="1000"/>
                                        <p:tgtEl>
                                          <p:spTgt spid="33833"/>
                                        </p:tgtEl>
                                      </p:cBhvr>
                                    </p:animEffect>
                                    <p:anim calcmode="lin" valueType="num">
                                      <p:cBhvr>
                                        <p:cTn id="18" dur="1000" fill="hold"/>
                                        <p:tgtEl>
                                          <p:spTgt spid="33833"/>
                                        </p:tgtEl>
                                        <p:attrNameLst>
                                          <p:attrName>ppt_x</p:attrName>
                                        </p:attrNameLst>
                                      </p:cBhvr>
                                      <p:tavLst>
                                        <p:tav tm="0">
                                          <p:val>
                                            <p:strVal val="#ppt_x"/>
                                          </p:val>
                                        </p:tav>
                                        <p:tav tm="100000">
                                          <p:val>
                                            <p:strVal val="#ppt_x"/>
                                          </p:val>
                                        </p:tav>
                                      </p:tavLst>
                                    </p:anim>
                                    <p:anim calcmode="lin" valueType="num">
                                      <p:cBhvr>
                                        <p:cTn id="19" dur="1000" fill="hold"/>
                                        <p:tgtEl>
                                          <p:spTgt spid="338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834"/>
                                        </p:tgtEl>
                                        <p:attrNameLst>
                                          <p:attrName>style.visibility</p:attrName>
                                        </p:attrNameLst>
                                      </p:cBhvr>
                                      <p:to>
                                        <p:strVal val="visible"/>
                                      </p:to>
                                    </p:set>
                                    <p:animEffect transition="in" filter="fade">
                                      <p:cBhvr>
                                        <p:cTn id="22" dur="1000"/>
                                        <p:tgtEl>
                                          <p:spTgt spid="33834"/>
                                        </p:tgtEl>
                                      </p:cBhvr>
                                    </p:animEffect>
                                    <p:anim calcmode="lin" valueType="num">
                                      <p:cBhvr>
                                        <p:cTn id="23" dur="1000" fill="hold"/>
                                        <p:tgtEl>
                                          <p:spTgt spid="33834"/>
                                        </p:tgtEl>
                                        <p:attrNameLst>
                                          <p:attrName>ppt_x</p:attrName>
                                        </p:attrNameLst>
                                      </p:cBhvr>
                                      <p:tavLst>
                                        <p:tav tm="0">
                                          <p:val>
                                            <p:strVal val="#ppt_x"/>
                                          </p:val>
                                        </p:tav>
                                        <p:tav tm="100000">
                                          <p:val>
                                            <p:strVal val="#ppt_x"/>
                                          </p:val>
                                        </p:tav>
                                      </p:tavLst>
                                    </p:anim>
                                    <p:anim calcmode="lin" valueType="num">
                                      <p:cBhvr>
                                        <p:cTn id="24" dur="1000" fill="hold"/>
                                        <p:tgtEl>
                                          <p:spTgt spid="3383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835"/>
                                        </p:tgtEl>
                                        <p:attrNameLst>
                                          <p:attrName>style.visibility</p:attrName>
                                        </p:attrNameLst>
                                      </p:cBhvr>
                                      <p:to>
                                        <p:strVal val="visible"/>
                                      </p:to>
                                    </p:set>
                                    <p:animEffect transition="in" filter="fade">
                                      <p:cBhvr>
                                        <p:cTn id="27" dur="1000"/>
                                        <p:tgtEl>
                                          <p:spTgt spid="33835"/>
                                        </p:tgtEl>
                                      </p:cBhvr>
                                    </p:animEffect>
                                    <p:anim calcmode="lin" valueType="num">
                                      <p:cBhvr>
                                        <p:cTn id="28" dur="1000" fill="hold"/>
                                        <p:tgtEl>
                                          <p:spTgt spid="33835"/>
                                        </p:tgtEl>
                                        <p:attrNameLst>
                                          <p:attrName>ppt_x</p:attrName>
                                        </p:attrNameLst>
                                      </p:cBhvr>
                                      <p:tavLst>
                                        <p:tav tm="0">
                                          <p:val>
                                            <p:strVal val="#ppt_x"/>
                                          </p:val>
                                        </p:tav>
                                        <p:tav tm="100000">
                                          <p:val>
                                            <p:strVal val="#ppt_x"/>
                                          </p:val>
                                        </p:tav>
                                      </p:tavLst>
                                    </p:anim>
                                    <p:anim calcmode="lin" valueType="num">
                                      <p:cBhvr>
                                        <p:cTn id="29" dur="1000" fill="hold"/>
                                        <p:tgtEl>
                                          <p:spTgt spid="338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1" grpId="0"/>
      <p:bldP spid="33832" grpId="0"/>
      <p:bldP spid="33833" grpId="0"/>
      <p:bldP spid="33834" grpId="0"/>
      <p:bldP spid="338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文本框 18"/>
          <p:cNvSpPr txBox="1"/>
          <p:nvPr/>
        </p:nvSpPr>
        <p:spPr>
          <a:xfrm>
            <a:off x="134938" y="87313"/>
            <a:ext cx="1416050" cy="461962"/>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团队成员</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34818" name="文本框 3"/>
          <p:cNvSpPr txBox="1"/>
          <p:nvPr>
            <p:custDataLst>
              <p:tags r:id="rId1"/>
            </p:custDataLst>
          </p:nvPr>
        </p:nvSpPr>
        <p:spPr>
          <a:xfrm>
            <a:off x="2544763" y="2236788"/>
            <a:ext cx="2071687" cy="1814512"/>
          </a:xfrm>
          <a:prstGeom prst="rect">
            <a:avLst/>
          </a:prstGeom>
          <a:noFill/>
          <a:ln w="9525">
            <a:noFill/>
          </a:ln>
        </p:spPr>
        <p:txBody>
          <a:bodyPr wrap="square" anchor="t" anchorCtr="0">
            <a:spAutoFit/>
          </a:bodyPr>
          <a:p>
            <a:pPr algn="ctr"/>
            <a:r>
              <a:rPr lang="zh-CN" altLang="en-US" sz="1400" b="1" dirty="0">
                <a:latin typeface="微软雅黑" panose="020B0503020204020204" pitchFamily="34" charset="-122"/>
                <a:ea typeface="微软雅黑" panose="020B0503020204020204" pitchFamily="34" charset="-122"/>
                <a:sym typeface="印品黑体" charset="0"/>
              </a:rPr>
              <a:t>技术总监</a:t>
            </a:r>
            <a:endParaRPr lang="zh-CN" altLang="en-US" sz="1400" b="1" dirty="0">
              <a:latin typeface="微软雅黑" panose="020B0503020204020204" pitchFamily="34" charset="-122"/>
              <a:ea typeface="微软雅黑" panose="020B0503020204020204" pitchFamily="34" charset="-122"/>
              <a:sym typeface="印品黑体" charset="0"/>
            </a:endParaRPr>
          </a:p>
          <a:p>
            <a:pPr algn="ctr"/>
            <a:r>
              <a:rPr lang="zh-CN" altLang="en-US" sz="1400" dirty="0">
                <a:latin typeface="微软雅黑" panose="020B0503020204020204" pitchFamily="34" charset="-122"/>
                <a:ea typeface="微软雅黑" panose="020B0503020204020204" pitchFamily="34" charset="-122"/>
                <a:sym typeface="印品黑体" charset="0"/>
              </a:rPr>
              <a:t>西安财经大学</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软件工程</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掌握C语言/C++</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获得数学建模省级二等奖挑战杯省级三等奖，全国财经类院校创新创业大赛国家级三等奖</a:t>
            </a:r>
            <a:endParaRPr lang="zh-CN" altLang="en-US" sz="1400" dirty="0">
              <a:latin typeface="微软雅黑" panose="020B0503020204020204" pitchFamily="34" charset="-122"/>
              <a:ea typeface="微软雅黑" panose="020B0503020204020204" pitchFamily="34" charset="-122"/>
              <a:sym typeface="印品黑体" charset="0"/>
            </a:endParaRPr>
          </a:p>
        </p:txBody>
      </p:sp>
      <p:sp>
        <p:nvSpPr>
          <p:cNvPr id="34819" name="文本框 5"/>
          <p:cNvSpPr txBox="1"/>
          <p:nvPr>
            <p:custDataLst>
              <p:tags r:id="rId2"/>
            </p:custDataLst>
          </p:nvPr>
        </p:nvSpPr>
        <p:spPr>
          <a:xfrm>
            <a:off x="7096125" y="2236788"/>
            <a:ext cx="2133600" cy="1763712"/>
          </a:xfrm>
          <a:prstGeom prst="rect">
            <a:avLst/>
          </a:prstGeom>
          <a:noFill/>
          <a:ln w="9525">
            <a:noFill/>
          </a:ln>
        </p:spPr>
        <p:txBody>
          <a:bodyPr wrap="square" anchor="t" anchorCtr="0"/>
          <a:p>
            <a:pPr algn="ctr"/>
            <a:r>
              <a:rPr lang="zh-CN" altLang="en-US" sz="1400" b="1" dirty="0">
                <a:latin typeface="微软雅黑" panose="020B0503020204020204" pitchFamily="34" charset="-122"/>
                <a:ea typeface="微软雅黑" panose="020B0503020204020204" pitchFamily="34" charset="-122"/>
                <a:sym typeface="印品黑体" charset="0"/>
              </a:rPr>
              <a:t>技术总监</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西安财经大学</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软件工程</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参加各类实践比赛活动</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曾获大学生数学建模竞赛省二等奖，第八届全国财经院校创新创业大赛三等奖</a:t>
            </a:r>
            <a:r>
              <a:rPr lang="en-US" altLang="zh-CN" sz="1400" dirty="0">
                <a:latin typeface="微软雅黑" panose="020B0503020204020204" pitchFamily="34" charset="-122"/>
                <a:ea typeface="微软雅黑" panose="020B0503020204020204" pitchFamily="34" charset="-122"/>
                <a:sym typeface="印品黑体" charset="0"/>
              </a:rPr>
              <a:t>  </a:t>
            </a:r>
            <a:endParaRPr lang="zh-CN" altLang="en-US"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sp>
        <p:nvSpPr>
          <p:cNvPr id="34820" name="文本框 9"/>
          <p:cNvSpPr txBox="1"/>
          <p:nvPr>
            <p:custDataLst>
              <p:tags r:id="rId3"/>
            </p:custDataLst>
          </p:nvPr>
        </p:nvSpPr>
        <p:spPr>
          <a:xfrm>
            <a:off x="4802188" y="2235200"/>
            <a:ext cx="2055812" cy="1600200"/>
          </a:xfrm>
          <a:prstGeom prst="rect">
            <a:avLst/>
          </a:prstGeom>
          <a:noFill/>
          <a:ln w="9525">
            <a:noFill/>
          </a:ln>
        </p:spPr>
        <p:txBody>
          <a:bodyPr wrap="square" anchor="t" anchorCtr="0">
            <a:spAutoFit/>
          </a:bodyPr>
          <a:p>
            <a:pPr algn="ctr"/>
            <a:r>
              <a:rPr lang="zh-CN" altLang="en-US" sz="1400" b="1">
                <a:latin typeface="微软雅黑" panose="020B0503020204020204" pitchFamily="34" charset="-122"/>
                <a:ea typeface="微软雅黑" panose="020B0503020204020204" pitchFamily="34" charset="-122"/>
                <a:sym typeface="印品黑体" charset="0"/>
              </a:rPr>
              <a:t>技术总监</a:t>
            </a:r>
            <a:endParaRPr lang="zh-CN" altLang="en-US" sz="1400" b="1">
              <a:latin typeface="微软雅黑" panose="020B0503020204020204" pitchFamily="34" charset="-122"/>
              <a:ea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sym typeface="印品黑体" charset="0"/>
              </a:rPr>
              <a:t>西安财经大学</a:t>
            </a:r>
            <a:endParaRPr lang="zh-CN" altLang="en-US" sz="1400">
              <a:latin typeface="微软雅黑" panose="020B0503020204020204" pitchFamily="34" charset="-122"/>
              <a:ea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sym typeface="印品黑体" charset="0"/>
              </a:rPr>
              <a:t>软件工程</a:t>
            </a:r>
            <a:endParaRPr lang="zh-CN" altLang="en-US" sz="1400">
              <a:latin typeface="微软雅黑" panose="020B0503020204020204" pitchFamily="34" charset="-122"/>
              <a:ea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sym typeface="印品黑体" charset="0"/>
              </a:rPr>
              <a:t>掌握多种汇编语言</a:t>
            </a:r>
            <a:endParaRPr lang="zh-CN" altLang="en-US" sz="1400">
              <a:latin typeface="微软雅黑" panose="020B0503020204020204" pitchFamily="34" charset="-122"/>
              <a:ea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sym typeface="印品黑体" charset="0"/>
              </a:rPr>
              <a:t>参与“用芯服务”系统规划与设计、第八届“大创”国家三等奖</a:t>
            </a:r>
            <a:endParaRPr lang="zh-CN" altLang="en-US" sz="1400">
              <a:latin typeface="微软雅黑" panose="020B0503020204020204" pitchFamily="34" charset="-122"/>
              <a:ea typeface="微软雅黑" panose="020B0503020204020204" pitchFamily="34" charset="-122"/>
              <a:sym typeface="印品黑体" charset="0"/>
            </a:endParaRPr>
          </a:p>
        </p:txBody>
      </p:sp>
      <p:sp>
        <p:nvSpPr>
          <p:cNvPr id="34821" name="文本框 6"/>
          <p:cNvSpPr txBox="1"/>
          <p:nvPr>
            <p:custDataLst>
              <p:tags r:id="rId4"/>
            </p:custDataLst>
          </p:nvPr>
        </p:nvSpPr>
        <p:spPr>
          <a:xfrm>
            <a:off x="241300" y="2235200"/>
            <a:ext cx="1822450" cy="1816100"/>
          </a:xfrm>
          <a:prstGeom prst="rect">
            <a:avLst/>
          </a:prstGeom>
          <a:noFill/>
          <a:ln w="9525">
            <a:noFill/>
          </a:ln>
        </p:spPr>
        <p:txBody>
          <a:bodyPr wrap="square" anchor="t" anchorCtr="0">
            <a:spAutoFit/>
          </a:bodyPr>
          <a:p>
            <a:pPr algn="ctr"/>
            <a:r>
              <a:rPr lang="zh-CN" altLang="en-US" sz="1400" b="1" dirty="0">
                <a:latin typeface="微软雅黑" panose="020B0503020204020204" pitchFamily="34" charset="-122"/>
                <a:ea typeface="微软雅黑" panose="020B0503020204020204" pitchFamily="34" charset="-122"/>
                <a:sym typeface="印品黑体" charset="0"/>
              </a:rPr>
              <a:t>项目负责人</a:t>
            </a:r>
            <a:endParaRPr lang="zh-CN" altLang="en-US" sz="1400" b="1" dirty="0">
              <a:latin typeface="微软雅黑" panose="020B0503020204020204" pitchFamily="34" charset="-122"/>
              <a:ea typeface="微软雅黑" panose="020B0503020204020204" pitchFamily="34" charset="-122"/>
              <a:sym typeface="印品黑体" charset="0"/>
            </a:endParaRPr>
          </a:p>
          <a:p>
            <a:pPr algn="ctr"/>
            <a:r>
              <a:rPr lang="zh-CN" altLang="en-US" sz="1400" dirty="0">
                <a:latin typeface="微软雅黑" panose="020B0503020204020204" pitchFamily="34" charset="-122"/>
                <a:ea typeface="微软雅黑" panose="020B0503020204020204" pitchFamily="34" charset="-122"/>
                <a:sym typeface="印品黑体" charset="0"/>
              </a:rPr>
              <a:t>西安财经大学</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计算机科学与技术</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具有丰富路演经验</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曾获校级二等奖学金、三好学生荣誉称号、西安财经大学第十四届三创赛校级二等奖</a:t>
            </a:r>
            <a:endParaRPr lang="zh-CN" altLang="en-US" sz="1400" dirty="0">
              <a:latin typeface="微软雅黑" panose="020B0503020204020204" pitchFamily="34" charset="-122"/>
              <a:ea typeface="微软雅黑" panose="020B0503020204020204" pitchFamily="34" charset="-122"/>
              <a:sym typeface="印品黑体" charset="0"/>
            </a:endParaRPr>
          </a:p>
        </p:txBody>
      </p:sp>
      <p:pic>
        <p:nvPicPr>
          <p:cNvPr id="34822" name="图片 7"/>
          <p:cNvPicPr>
            <a:picLocks noChangeAspect="1"/>
          </p:cNvPicPr>
          <p:nvPr>
            <p:custDataLst>
              <p:tags r:id="rId5"/>
            </p:custDataLst>
          </p:nvPr>
        </p:nvPicPr>
        <p:blipFill>
          <a:blip r:embed="rId6">
            <a:clrChange>
              <a:clrFrom>
                <a:srgbClr val="FFFFFF"/>
              </a:clrFrom>
              <a:clrTo>
                <a:srgbClr val="FFFFFF">
                  <a:alpha val="0"/>
                </a:srgbClr>
              </a:clrTo>
            </a:clrChange>
          </a:blip>
          <a:srcRect r="3339"/>
          <a:stretch>
            <a:fillRect/>
          </a:stretch>
        </p:blipFill>
        <p:spPr>
          <a:xfrm>
            <a:off x="7515225" y="692150"/>
            <a:ext cx="1176338" cy="1565275"/>
          </a:xfrm>
          <a:prstGeom prst="rect">
            <a:avLst/>
          </a:prstGeom>
          <a:noFill/>
          <a:ln w="9525">
            <a:noFill/>
          </a:ln>
        </p:spPr>
      </p:pic>
      <p:pic>
        <p:nvPicPr>
          <p:cNvPr id="34823" name="图片 10"/>
          <p:cNvPicPr>
            <a:picLocks noChangeAspect="1"/>
          </p:cNvPicPr>
          <p:nvPr>
            <p:custDataLst>
              <p:tags r:id="rId7"/>
            </p:custDataLst>
          </p:nvPr>
        </p:nvPicPr>
        <p:blipFill>
          <a:blip r:embed="rId8">
            <a:clrChange>
              <a:clrFrom>
                <a:srgbClr val="FFFFFF"/>
              </a:clrFrom>
              <a:clrTo>
                <a:srgbClr val="FFFFFF">
                  <a:alpha val="0"/>
                </a:srgbClr>
              </a:clrTo>
            </a:clrChange>
          </a:blip>
          <a:srcRect l="5557" r="5119"/>
          <a:stretch>
            <a:fillRect/>
          </a:stretch>
        </p:blipFill>
        <p:spPr>
          <a:xfrm>
            <a:off x="3000375" y="700088"/>
            <a:ext cx="1163638" cy="1557337"/>
          </a:xfrm>
          <a:prstGeom prst="rect">
            <a:avLst/>
          </a:prstGeom>
          <a:noFill/>
          <a:ln w="9525">
            <a:noFill/>
          </a:ln>
        </p:spPr>
      </p:pic>
      <p:pic>
        <p:nvPicPr>
          <p:cNvPr id="34824" name="图片 12"/>
          <p:cNvPicPr>
            <a:picLocks noChangeAspect="1"/>
          </p:cNvPicPr>
          <p:nvPr>
            <p:custDataLst>
              <p:tags r:id="rId9"/>
            </p:custDataLst>
          </p:nvPr>
        </p:nvPicPr>
        <p:blipFill>
          <a:blip r:embed="rId10">
            <a:clrChange>
              <a:clrFrom>
                <a:srgbClr val="FFFFFF"/>
              </a:clrFrom>
              <a:clrTo>
                <a:srgbClr val="FFFFFF">
                  <a:alpha val="0"/>
                </a:srgbClr>
              </a:clrTo>
            </a:clrChange>
          </a:blip>
          <a:srcRect r="2872"/>
          <a:stretch>
            <a:fillRect/>
          </a:stretch>
        </p:blipFill>
        <p:spPr>
          <a:xfrm>
            <a:off x="5232400" y="730250"/>
            <a:ext cx="1160463" cy="1536700"/>
          </a:xfrm>
          <a:prstGeom prst="rect">
            <a:avLst/>
          </a:prstGeom>
          <a:noFill/>
          <a:ln w="9525">
            <a:noFill/>
          </a:ln>
        </p:spPr>
      </p:pic>
      <p:pic>
        <p:nvPicPr>
          <p:cNvPr id="34825" name="图片 13"/>
          <p:cNvPicPr>
            <a:picLocks noChangeAspect="1"/>
          </p:cNvPicPr>
          <p:nvPr>
            <p:custDataLst>
              <p:tags r:id="rId11"/>
            </p:custDataLst>
          </p:nvPr>
        </p:nvPicPr>
        <p:blipFill>
          <a:blip r:embed="rId12">
            <a:clrChange>
              <a:clrFrom>
                <a:srgbClr val="FFFFFF"/>
              </a:clrFrom>
              <a:clrTo>
                <a:srgbClr val="FFFFFF">
                  <a:alpha val="0"/>
                </a:srgbClr>
              </a:clrTo>
            </a:clrChange>
          </a:blip>
          <a:stretch>
            <a:fillRect/>
          </a:stretch>
        </p:blipFill>
        <p:spPr>
          <a:xfrm>
            <a:off x="582613" y="730250"/>
            <a:ext cx="1162050" cy="1527175"/>
          </a:xfrm>
          <a:prstGeom prst="rect">
            <a:avLst/>
          </a:prstGeom>
          <a:noFill/>
          <a:ln w="9525">
            <a:noFill/>
          </a:ln>
        </p:spPr>
      </p:pic>
      <p:sp>
        <p:nvSpPr>
          <p:cNvPr id="34826" name="文本框 14"/>
          <p:cNvSpPr txBox="1"/>
          <p:nvPr>
            <p:custDataLst>
              <p:tags r:id="rId13"/>
            </p:custDataLst>
          </p:nvPr>
        </p:nvSpPr>
        <p:spPr>
          <a:xfrm>
            <a:off x="93663" y="4051300"/>
            <a:ext cx="2071687" cy="520700"/>
          </a:xfrm>
          <a:prstGeom prst="rect">
            <a:avLst/>
          </a:prstGeom>
          <a:noFill/>
          <a:ln w="9525">
            <a:noFill/>
          </a:ln>
        </p:spPr>
        <p:txBody>
          <a:bodyPr wrap="square" anchor="t" anchorCtr="0">
            <a:spAutoFit/>
          </a:bodyPr>
          <a:p>
            <a:pPr algn="ctr"/>
            <a:r>
              <a:rPr lang="zh-CN" altLang="en-US" sz="1400" b="1">
                <a:latin typeface="微软雅黑" panose="020B0503020204020204" pitchFamily="34" charset="-122"/>
                <a:ea typeface="微软雅黑" panose="020B0503020204020204" pitchFamily="34" charset="-122"/>
              </a:rPr>
              <a:t>负责系统测试与</a:t>
            </a:r>
            <a:endParaRPr lang="zh-CN" altLang="en-US" sz="1400" b="1">
              <a:latin typeface="微软雅黑" panose="020B0503020204020204" pitchFamily="34" charset="-122"/>
              <a:ea typeface="微软雅黑" panose="020B0503020204020204" pitchFamily="34" charset="-122"/>
            </a:endParaRPr>
          </a:p>
          <a:p>
            <a:pPr algn="ctr"/>
            <a:r>
              <a:rPr lang="zh-CN" altLang="en-US" sz="1400" b="1">
                <a:latin typeface="微软雅黑" panose="020B0503020204020204" pitchFamily="34" charset="-122"/>
                <a:ea typeface="微软雅黑" panose="020B0503020204020204" pitchFamily="34" charset="-122"/>
              </a:rPr>
              <a:t>路演答辩</a:t>
            </a:r>
            <a:endParaRPr lang="zh-CN" altLang="en-US" sz="1400" b="1">
              <a:latin typeface="微软雅黑" panose="020B0503020204020204" pitchFamily="34" charset="-122"/>
              <a:ea typeface="微软雅黑" panose="020B0503020204020204" pitchFamily="34" charset="-122"/>
            </a:endParaRPr>
          </a:p>
        </p:txBody>
      </p:sp>
      <p:sp>
        <p:nvSpPr>
          <p:cNvPr id="22" name="同侧圆角矩形 21"/>
          <p:cNvSpPr/>
          <p:nvPr>
            <p:custDataLst>
              <p:tags r:id="rId14"/>
            </p:custDataLst>
          </p:nvPr>
        </p:nvSpPr>
        <p:spPr>
          <a:xfrm>
            <a:off x="581025" y="703263"/>
            <a:ext cx="1162050" cy="1554163"/>
          </a:xfrm>
          <a:prstGeom prst="round2Same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5" name="同侧圆角矩形 24"/>
          <p:cNvSpPr/>
          <p:nvPr>
            <p:custDataLst>
              <p:tags r:id="rId15"/>
            </p:custDataLst>
          </p:nvPr>
        </p:nvSpPr>
        <p:spPr>
          <a:xfrm>
            <a:off x="3000375" y="701675"/>
            <a:ext cx="1163638" cy="1555750"/>
          </a:xfrm>
          <a:prstGeom prst="round2Same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6" name="同侧圆角矩形 25"/>
          <p:cNvSpPr/>
          <p:nvPr>
            <p:custDataLst>
              <p:tags r:id="rId16"/>
            </p:custDataLst>
          </p:nvPr>
        </p:nvSpPr>
        <p:spPr>
          <a:xfrm>
            <a:off x="5248275" y="712788"/>
            <a:ext cx="1163638" cy="1554163"/>
          </a:xfrm>
          <a:prstGeom prst="round2Same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7" name="同侧圆角矩形 26"/>
          <p:cNvSpPr/>
          <p:nvPr>
            <p:custDataLst>
              <p:tags r:id="rId17"/>
            </p:custDataLst>
          </p:nvPr>
        </p:nvSpPr>
        <p:spPr>
          <a:xfrm>
            <a:off x="7529513" y="682625"/>
            <a:ext cx="1163638" cy="1554163"/>
          </a:xfrm>
          <a:prstGeom prst="round2Same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8" name="五边形 27"/>
          <p:cNvSpPr/>
          <p:nvPr>
            <p:custDataLst>
              <p:tags r:id="rId18"/>
            </p:custDataLst>
          </p:nvPr>
        </p:nvSpPr>
        <p:spPr>
          <a:xfrm rot="5400000">
            <a:off x="1294606" y="865981"/>
            <a:ext cx="884238" cy="339725"/>
          </a:xfrm>
          <a:prstGeom prst="homePlate">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9" name="五边形 28"/>
          <p:cNvSpPr/>
          <p:nvPr>
            <p:custDataLst>
              <p:tags r:id="rId19"/>
            </p:custDataLst>
          </p:nvPr>
        </p:nvSpPr>
        <p:spPr>
          <a:xfrm rot="5400000">
            <a:off x="3709988" y="866775"/>
            <a:ext cx="884238" cy="338138"/>
          </a:xfrm>
          <a:prstGeom prst="homePlate">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30" name="五边形 29"/>
          <p:cNvSpPr/>
          <p:nvPr>
            <p:custDataLst>
              <p:tags r:id="rId20"/>
            </p:custDataLst>
          </p:nvPr>
        </p:nvSpPr>
        <p:spPr>
          <a:xfrm rot="5400000">
            <a:off x="5976938" y="866775"/>
            <a:ext cx="884238" cy="338138"/>
          </a:xfrm>
          <a:prstGeom prst="homePlate">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31" name="五边形 30"/>
          <p:cNvSpPr/>
          <p:nvPr>
            <p:custDataLst>
              <p:tags r:id="rId21"/>
            </p:custDataLst>
          </p:nvPr>
        </p:nvSpPr>
        <p:spPr>
          <a:xfrm rot="5400000">
            <a:off x="8254206" y="865981"/>
            <a:ext cx="884238" cy="339725"/>
          </a:xfrm>
          <a:prstGeom prst="homePlate">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32" name="文本框 31"/>
          <p:cNvSpPr txBox="1"/>
          <p:nvPr>
            <p:custDataLst>
              <p:tags r:id="rId22"/>
            </p:custDataLst>
          </p:nvPr>
        </p:nvSpPr>
        <p:spPr>
          <a:xfrm>
            <a:off x="1568450" y="633413"/>
            <a:ext cx="361950" cy="714375"/>
          </a:xfrm>
          <a:prstGeom prst="rect">
            <a:avLst/>
          </a:prstGeom>
        </p:spPr>
        <p:txBody>
          <a:bodyPr wrap="square">
            <a:spAutoFit/>
            <a:extLst>
              <a:ext uri="{4A0BC546-FE56-4ADE-93B0-CB8AF2F6F144}">
                <wpsdc:textFrameExt xmlns:wpsdc="http://www.wps.cn/officeDocument/2022/drawingmlCustomData" type="text"/>
              </a:ext>
            </a:extLst>
          </a:bodyPr>
          <a:lstStyle/>
          <a:p>
            <a:pPr fontAlgn="auto"/>
            <a:r>
              <a:rPr lang="zh-CN" altLang="en-US" sz="1350" b="1" noProof="1">
                <a:latin typeface="Arial" panose="020B0604020202020204" pitchFamily="34" charset="0"/>
                <a:ea typeface="微软雅黑" panose="020B0503020204020204" pitchFamily="34" charset="-122"/>
                <a:cs typeface="+mn-cs"/>
              </a:rPr>
              <a:t>曹</a:t>
            </a:r>
            <a:endParaRPr lang="zh-CN" altLang="en-US" sz="1350" b="1" noProof="1">
              <a:latin typeface="Arial" panose="020B0604020202020204" pitchFamily="34" charset="0"/>
              <a:ea typeface="微软雅黑" panose="020B0503020204020204" pitchFamily="34" charset="-122"/>
            </a:endParaRPr>
          </a:p>
          <a:p>
            <a:pPr fontAlgn="auto"/>
            <a:r>
              <a:rPr lang="zh-CN" altLang="en-US" sz="1350" b="1" noProof="1">
                <a:latin typeface="Arial" panose="020B0604020202020204" pitchFamily="34" charset="0"/>
                <a:ea typeface="微软雅黑" panose="020B0503020204020204" pitchFamily="34" charset="-122"/>
                <a:cs typeface="+mn-cs"/>
              </a:rPr>
              <a:t>思</a:t>
            </a:r>
            <a:endParaRPr lang="zh-CN" altLang="en-US" sz="1350" b="1" noProof="1">
              <a:latin typeface="Arial" panose="020B0604020202020204" pitchFamily="34" charset="0"/>
              <a:ea typeface="微软雅黑" panose="020B0503020204020204" pitchFamily="34" charset="-122"/>
            </a:endParaRPr>
          </a:p>
          <a:p>
            <a:pPr fontAlgn="auto"/>
            <a:r>
              <a:rPr lang="zh-CN" altLang="en-US" sz="1350" b="1" noProof="1">
                <a:latin typeface="Arial" panose="020B0604020202020204" pitchFamily="34" charset="0"/>
                <a:ea typeface="微软雅黑" panose="020B0503020204020204" pitchFamily="34" charset="-122"/>
                <a:cs typeface="+mn-cs"/>
              </a:rPr>
              <a:t>雨</a:t>
            </a:r>
            <a:endParaRPr lang="zh-CN" altLang="en-US" sz="1350" b="1" noProof="1">
              <a:latin typeface="Arial" panose="020B0604020202020204" pitchFamily="34" charset="0"/>
              <a:ea typeface="微软雅黑" panose="020B0503020204020204" pitchFamily="34" charset="-122"/>
            </a:endParaRPr>
          </a:p>
        </p:txBody>
      </p:sp>
      <p:sp>
        <p:nvSpPr>
          <p:cNvPr id="33" name="文本框 32"/>
          <p:cNvSpPr txBox="1"/>
          <p:nvPr>
            <p:custDataLst>
              <p:tags r:id="rId23"/>
            </p:custDataLst>
          </p:nvPr>
        </p:nvSpPr>
        <p:spPr>
          <a:xfrm>
            <a:off x="4002088" y="633413"/>
            <a:ext cx="363538" cy="714375"/>
          </a:xfrm>
          <a:prstGeom prst="rect">
            <a:avLst/>
          </a:prstGeom>
        </p:spPr>
        <p:txBody>
          <a:bodyPr wrap="square">
            <a:spAutoFit/>
            <a:extLst>
              <a:ext uri="{4A0BC546-FE56-4ADE-93B0-CB8AF2F6F144}">
                <wpsdc:textFrameExt xmlns:wpsdc="http://www.wps.cn/officeDocument/2022/drawingmlCustomData" type="text"/>
              </a:ext>
            </a:extLst>
          </a:bodyPr>
          <a:lstStyle/>
          <a:p>
            <a:pPr fontAlgn="auto"/>
            <a:r>
              <a:rPr lang="zh-CN" altLang="en-US" sz="1350" b="1" noProof="1">
                <a:latin typeface="Arial" panose="020B0604020202020204" pitchFamily="34" charset="0"/>
                <a:ea typeface="微软雅黑" panose="020B0503020204020204" pitchFamily="34" charset="-122"/>
                <a:cs typeface="+mn-cs"/>
              </a:rPr>
              <a:t>窦</a:t>
            </a:r>
            <a:endParaRPr lang="zh-CN" altLang="en-US" sz="1350" b="1" noProof="1">
              <a:latin typeface="Arial" panose="020B0604020202020204" pitchFamily="34" charset="0"/>
              <a:ea typeface="微软雅黑" panose="020B0503020204020204" pitchFamily="34" charset="-122"/>
            </a:endParaRPr>
          </a:p>
          <a:p>
            <a:pPr fontAlgn="auto"/>
            <a:endParaRPr lang="zh-CN" altLang="en-US" sz="1350" b="1" noProof="1">
              <a:latin typeface="Arial" panose="020B0604020202020204" pitchFamily="34" charset="0"/>
              <a:ea typeface="微软雅黑" panose="020B0503020204020204" pitchFamily="34" charset="-122"/>
            </a:endParaRPr>
          </a:p>
          <a:p>
            <a:pPr fontAlgn="auto"/>
            <a:r>
              <a:rPr lang="zh-CN" altLang="en-US" sz="1350" b="1" noProof="1">
                <a:latin typeface="Arial" panose="020B0604020202020204" pitchFamily="34" charset="0"/>
                <a:ea typeface="微软雅黑" panose="020B0503020204020204" pitchFamily="34" charset="-122"/>
                <a:cs typeface="+mn-cs"/>
              </a:rPr>
              <a:t>愉</a:t>
            </a:r>
            <a:endParaRPr lang="zh-CN" altLang="en-US" sz="1350" b="1" noProof="1">
              <a:latin typeface="Arial" panose="020B0604020202020204" pitchFamily="34" charset="0"/>
              <a:ea typeface="微软雅黑" panose="020B0503020204020204" pitchFamily="34" charset="-122"/>
            </a:endParaRPr>
          </a:p>
        </p:txBody>
      </p:sp>
      <p:sp>
        <p:nvSpPr>
          <p:cNvPr id="34" name="文本框 33"/>
          <p:cNvSpPr txBox="1"/>
          <p:nvPr>
            <p:custDataLst>
              <p:tags r:id="rId24"/>
            </p:custDataLst>
          </p:nvPr>
        </p:nvSpPr>
        <p:spPr>
          <a:xfrm>
            <a:off x="6249988" y="633413"/>
            <a:ext cx="363538" cy="714375"/>
          </a:xfrm>
          <a:prstGeom prst="rect">
            <a:avLst/>
          </a:prstGeom>
        </p:spPr>
        <p:txBody>
          <a:bodyPr wrap="square">
            <a:spAutoFit/>
            <a:extLst>
              <a:ext uri="{4A0BC546-FE56-4ADE-93B0-CB8AF2F6F144}">
                <wpsdc:textFrameExt xmlns:wpsdc="http://www.wps.cn/officeDocument/2022/drawingmlCustomData" type="text"/>
              </a:ext>
            </a:extLst>
          </a:bodyPr>
          <a:lstStyle/>
          <a:p>
            <a:pPr fontAlgn="auto"/>
            <a:r>
              <a:rPr lang="zh-CN" altLang="en-US" sz="1350" b="1" noProof="1">
                <a:latin typeface="Arial" panose="020B0604020202020204" pitchFamily="34" charset="0"/>
                <a:ea typeface="微软雅黑" panose="020B0503020204020204" pitchFamily="34" charset="-122"/>
                <a:cs typeface="+mn-cs"/>
              </a:rPr>
              <a:t>王思媛</a:t>
            </a:r>
            <a:endParaRPr lang="zh-CN" altLang="en-US" sz="1350" b="1" noProof="1">
              <a:latin typeface="Arial" panose="020B0604020202020204" pitchFamily="34" charset="0"/>
              <a:ea typeface="微软雅黑" panose="020B0503020204020204" pitchFamily="34" charset="-122"/>
            </a:endParaRPr>
          </a:p>
        </p:txBody>
      </p:sp>
      <p:sp>
        <p:nvSpPr>
          <p:cNvPr id="35" name="文本框 34"/>
          <p:cNvSpPr txBox="1"/>
          <p:nvPr>
            <p:custDataLst>
              <p:tags r:id="rId25"/>
            </p:custDataLst>
          </p:nvPr>
        </p:nvSpPr>
        <p:spPr>
          <a:xfrm>
            <a:off x="8528050" y="633413"/>
            <a:ext cx="361950" cy="714375"/>
          </a:xfrm>
          <a:prstGeom prst="rect">
            <a:avLst/>
          </a:prstGeom>
        </p:spPr>
        <p:txBody>
          <a:bodyPr wrap="square">
            <a:spAutoFit/>
            <a:extLst>
              <a:ext uri="{4A0BC546-FE56-4ADE-93B0-CB8AF2F6F144}">
                <wpsdc:textFrameExt xmlns:wpsdc="http://www.wps.cn/officeDocument/2022/drawingmlCustomData" type="text"/>
              </a:ext>
            </a:extLst>
          </a:bodyPr>
          <a:lstStyle/>
          <a:p>
            <a:pPr fontAlgn="auto"/>
            <a:r>
              <a:rPr lang="zh-CN" altLang="en-US" sz="1350" b="1" noProof="1">
                <a:latin typeface="Arial" panose="020B0604020202020204" pitchFamily="34" charset="0"/>
                <a:ea typeface="微软雅黑" panose="020B0503020204020204" pitchFamily="34" charset="-122"/>
                <a:cs typeface="+mn-cs"/>
              </a:rPr>
              <a:t>李少华</a:t>
            </a:r>
            <a:endParaRPr lang="zh-CN" altLang="en-US" sz="1350" b="1" noProof="1">
              <a:latin typeface="Arial" panose="020B0604020202020204" pitchFamily="34" charset="0"/>
              <a:ea typeface="微软雅黑" panose="020B0503020204020204" pitchFamily="34" charset="-122"/>
            </a:endParaRPr>
          </a:p>
        </p:txBody>
      </p:sp>
      <p:sp>
        <p:nvSpPr>
          <p:cNvPr id="34839" name="文本框 35"/>
          <p:cNvSpPr txBox="1"/>
          <p:nvPr>
            <p:custDataLst>
              <p:tags r:id="rId26"/>
            </p:custDataLst>
          </p:nvPr>
        </p:nvSpPr>
        <p:spPr>
          <a:xfrm>
            <a:off x="2578100" y="4051300"/>
            <a:ext cx="2038350" cy="522288"/>
          </a:xfrm>
          <a:prstGeom prst="rect">
            <a:avLst/>
          </a:prstGeom>
          <a:noFill/>
          <a:ln w="9525">
            <a:noFill/>
          </a:ln>
        </p:spPr>
        <p:txBody>
          <a:bodyPr wrap="square" anchor="t" anchorCtr="0">
            <a:spAutoFit/>
          </a:bodyPr>
          <a:p>
            <a:pPr algn="ctr"/>
            <a:r>
              <a:rPr lang="zh-CN" altLang="en-US" sz="1400" b="1">
                <a:latin typeface="微软雅黑" panose="020B0503020204020204" pitchFamily="34" charset="-122"/>
                <a:ea typeface="微软雅黑" panose="020B0503020204020204" pitchFamily="34" charset="-122"/>
              </a:rPr>
              <a:t>负责系统开发与</a:t>
            </a:r>
            <a:endParaRPr lang="zh-CN" altLang="en-US" sz="1400" b="1">
              <a:latin typeface="微软雅黑" panose="020B0503020204020204" pitchFamily="34" charset="-122"/>
              <a:ea typeface="微软雅黑" panose="020B0503020204020204" pitchFamily="34" charset="-122"/>
            </a:endParaRPr>
          </a:p>
          <a:p>
            <a:pPr algn="ctr"/>
            <a:r>
              <a:rPr lang="zh-CN" altLang="en-US" sz="1400" b="1">
                <a:latin typeface="微软雅黑" panose="020B0503020204020204" pitchFamily="34" charset="-122"/>
                <a:ea typeface="微软雅黑" panose="020B0503020204020204" pitchFamily="34" charset="-122"/>
              </a:rPr>
              <a:t>后期维护</a:t>
            </a:r>
            <a:endParaRPr lang="zh-CN" altLang="en-US" sz="1400" b="1">
              <a:latin typeface="微软雅黑" panose="020B0503020204020204" pitchFamily="34" charset="-122"/>
              <a:ea typeface="微软雅黑" panose="020B0503020204020204" pitchFamily="34" charset="-122"/>
            </a:endParaRPr>
          </a:p>
        </p:txBody>
      </p:sp>
      <p:sp>
        <p:nvSpPr>
          <p:cNvPr id="34840" name="文本框 36"/>
          <p:cNvSpPr txBox="1"/>
          <p:nvPr>
            <p:custDataLst>
              <p:tags r:id="rId27"/>
            </p:custDataLst>
          </p:nvPr>
        </p:nvSpPr>
        <p:spPr>
          <a:xfrm>
            <a:off x="4810125" y="4051300"/>
            <a:ext cx="2038350" cy="520700"/>
          </a:xfrm>
          <a:prstGeom prst="rect">
            <a:avLst/>
          </a:prstGeom>
          <a:noFill/>
          <a:ln w="9525">
            <a:noFill/>
          </a:ln>
        </p:spPr>
        <p:txBody>
          <a:bodyPr wrap="square" anchor="t" anchorCtr="0">
            <a:spAutoFit/>
          </a:bodyPr>
          <a:p>
            <a:pPr algn="ctr"/>
            <a:r>
              <a:rPr lang="zh-CN" altLang="en-US" sz="1400" b="1">
                <a:latin typeface="微软雅黑" panose="020B0503020204020204" pitchFamily="34" charset="-122"/>
                <a:ea typeface="微软雅黑" panose="020B0503020204020204" pitchFamily="34" charset="-122"/>
              </a:rPr>
              <a:t>负责系统开发与</a:t>
            </a:r>
            <a:endParaRPr lang="zh-CN" altLang="en-US" sz="1400" b="1">
              <a:latin typeface="微软雅黑" panose="020B0503020204020204" pitchFamily="34" charset="-122"/>
              <a:ea typeface="微软雅黑" panose="020B0503020204020204" pitchFamily="34" charset="-122"/>
            </a:endParaRPr>
          </a:p>
          <a:p>
            <a:pPr algn="ctr"/>
            <a:r>
              <a:rPr lang="zh-CN" altLang="en-US" sz="1400" b="1">
                <a:latin typeface="微软雅黑" panose="020B0503020204020204" pitchFamily="34" charset="-122"/>
                <a:ea typeface="微软雅黑" panose="020B0503020204020204" pitchFamily="34" charset="-122"/>
              </a:rPr>
              <a:t>后期维护</a:t>
            </a:r>
            <a:endParaRPr lang="zh-CN" altLang="en-US" sz="1400" b="1">
              <a:latin typeface="微软雅黑" panose="020B0503020204020204" pitchFamily="34" charset="-122"/>
              <a:ea typeface="微软雅黑" panose="020B0503020204020204" pitchFamily="34" charset="-122"/>
            </a:endParaRPr>
          </a:p>
        </p:txBody>
      </p:sp>
      <p:sp>
        <p:nvSpPr>
          <p:cNvPr id="34841" name="文本框 37"/>
          <p:cNvSpPr txBox="1"/>
          <p:nvPr>
            <p:custDataLst>
              <p:tags r:id="rId28"/>
            </p:custDataLst>
          </p:nvPr>
        </p:nvSpPr>
        <p:spPr>
          <a:xfrm>
            <a:off x="7143750" y="4051300"/>
            <a:ext cx="2038350" cy="522288"/>
          </a:xfrm>
          <a:prstGeom prst="rect">
            <a:avLst/>
          </a:prstGeom>
          <a:noFill/>
          <a:ln w="9525">
            <a:noFill/>
          </a:ln>
        </p:spPr>
        <p:txBody>
          <a:bodyPr wrap="square" anchor="t" anchorCtr="0">
            <a:spAutoFit/>
          </a:bodyPr>
          <a:p>
            <a:pPr algn="ctr"/>
            <a:r>
              <a:rPr lang="zh-CN" altLang="en-US" sz="1400" b="1">
                <a:latin typeface="微软雅黑" panose="020B0503020204020204" pitchFamily="34" charset="-122"/>
                <a:ea typeface="微软雅黑" panose="020B0503020204020204" pitchFamily="34" charset="-122"/>
              </a:rPr>
              <a:t>负责系统开发与</a:t>
            </a:r>
            <a:endParaRPr lang="zh-CN" altLang="en-US" sz="1400" b="1">
              <a:latin typeface="微软雅黑" panose="020B0503020204020204" pitchFamily="34" charset="-122"/>
              <a:ea typeface="微软雅黑" panose="020B0503020204020204" pitchFamily="34" charset="-122"/>
            </a:endParaRPr>
          </a:p>
          <a:p>
            <a:pPr algn="ctr"/>
            <a:r>
              <a:rPr lang="zh-CN" altLang="en-US" sz="1400" b="1">
                <a:latin typeface="微软雅黑" panose="020B0503020204020204" pitchFamily="34" charset="-122"/>
                <a:ea typeface="微软雅黑" panose="020B0503020204020204" pitchFamily="34" charset="-122"/>
              </a:rPr>
              <a:t>后期维护</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4825"/>
                                        </p:tgtEl>
                                        <p:attrNameLst>
                                          <p:attrName>style.visibility</p:attrName>
                                        </p:attrNameLst>
                                      </p:cBhvr>
                                      <p:to>
                                        <p:strVal val="visible"/>
                                      </p:to>
                                    </p:set>
                                    <p:animEffect transition="in" filter="fade">
                                      <p:cBhvr>
                                        <p:cTn id="7" dur="1000"/>
                                        <p:tgtEl>
                                          <p:spTgt spid="34825"/>
                                        </p:tgtEl>
                                      </p:cBhvr>
                                    </p:animEffect>
                                    <p:anim calcmode="lin" valueType="num">
                                      <p:cBhvr>
                                        <p:cTn id="8" dur="1000" fill="hold"/>
                                        <p:tgtEl>
                                          <p:spTgt spid="34825"/>
                                        </p:tgtEl>
                                        <p:attrNameLst>
                                          <p:attrName>ppt_x</p:attrName>
                                        </p:attrNameLst>
                                      </p:cBhvr>
                                      <p:tavLst>
                                        <p:tav tm="0">
                                          <p:val>
                                            <p:strVal val="#ppt_x"/>
                                          </p:val>
                                        </p:tav>
                                        <p:tav tm="100000">
                                          <p:val>
                                            <p:strVal val="#ppt_x"/>
                                          </p:val>
                                        </p:tav>
                                      </p:tavLst>
                                    </p:anim>
                                    <p:anim calcmode="lin" valueType="num">
                                      <p:cBhvr>
                                        <p:cTn id="9" dur="1000" fill="hold"/>
                                        <p:tgtEl>
                                          <p:spTgt spid="348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4823"/>
                                        </p:tgtEl>
                                        <p:attrNameLst>
                                          <p:attrName>style.visibility</p:attrName>
                                        </p:attrNameLst>
                                      </p:cBhvr>
                                      <p:to>
                                        <p:strVal val="visible"/>
                                      </p:to>
                                    </p:set>
                                    <p:animEffect transition="in" filter="fade">
                                      <p:cBhvr>
                                        <p:cTn id="22" dur="1000"/>
                                        <p:tgtEl>
                                          <p:spTgt spid="34823"/>
                                        </p:tgtEl>
                                      </p:cBhvr>
                                    </p:animEffect>
                                    <p:anim calcmode="lin" valueType="num">
                                      <p:cBhvr>
                                        <p:cTn id="23" dur="1000" fill="hold"/>
                                        <p:tgtEl>
                                          <p:spTgt spid="34823"/>
                                        </p:tgtEl>
                                        <p:attrNameLst>
                                          <p:attrName>ppt_x</p:attrName>
                                        </p:attrNameLst>
                                      </p:cBhvr>
                                      <p:tavLst>
                                        <p:tav tm="0">
                                          <p:val>
                                            <p:strVal val="#ppt_x"/>
                                          </p:val>
                                        </p:tav>
                                        <p:tav tm="100000">
                                          <p:val>
                                            <p:strVal val="#ppt_x"/>
                                          </p:val>
                                        </p:tav>
                                      </p:tavLst>
                                    </p:anim>
                                    <p:anim calcmode="lin" valueType="num">
                                      <p:cBhvr>
                                        <p:cTn id="24" dur="1000" fill="hold"/>
                                        <p:tgtEl>
                                          <p:spTgt spid="348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4824"/>
                                        </p:tgtEl>
                                        <p:attrNameLst>
                                          <p:attrName>style.visibility</p:attrName>
                                        </p:attrNameLst>
                                      </p:cBhvr>
                                      <p:to>
                                        <p:strVal val="visible"/>
                                      </p:to>
                                    </p:set>
                                    <p:animEffect transition="in" filter="fade">
                                      <p:cBhvr>
                                        <p:cTn id="37" dur="1000"/>
                                        <p:tgtEl>
                                          <p:spTgt spid="34824"/>
                                        </p:tgtEl>
                                      </p:cBhvr>
                                    </p:animEffect>
                                    <p:anim calcmode="lin" valueType="num">
                                      <p:cBhvr>
                                        <p:cTn id="38" dur="1000" fill="hold"/>
                                        <p:tgtEl>
                                          <p:spTgt spid="34824"/>
                                        </p:tgtEl>
                                        <p:attrNameLst>
                                          <p:attrName>ppt_x</p:attrName>
                                        </p:attrNameLst>
                                      </p:cBhvr>
                                      <p:tavLst>
                                        <p:tav tm="0">
                                          <p:val>
                                            <p:strVal val="#ppt_x"/>
                                          </p:val>
                                        </p:tav>
                                        <p:tav tm="100000">
                                          <p:val>
                                            <p:strVal val="#ppt_x"/>
                                          </p:val>
                                        </p:tav>
                                      </p:tavLst>
                                    </p:anim>
                                    <p:anim calcmode="lin" valueType="num">
                                      <p:cBhvr>
                                        <p:cTn id="39" dur="1000" fill="hold"/>
                                        <p:tgtEl>
                                          <p:spTgt spid="348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1000"/>
                                        <p:tgtEl>
                                          <p:spTgt spid="34"/>
                                        </p:tgtEl>
                                      </p:cBhvr>
                                    </p:animEffect>
                                    <p:anim calcmode="lin" valueType="num">
                                      <p:cBhvr>
                                        <p:cTn id="48" dur="1000" fill="hold"/>
                                        <p:tgtEl>
                                          <p:spTgt spid="34"/>
                                        </p:tgtEl>
                                        <p:attrNameLst>
                                          <p:attrName>ppt_x</p:attrName>
                                        </p:attrNameLst>
                                      </p:cBhvr>
                                      <p:tavLst>
                                        <p:tav tm="0">
                                          <p:val>
                                            <p:strVal val="#ppt_x"/>
                                          </p:val>
                                        </p:tav>
                                        <p:tav tm="100000">
                                          <p:val>
                                            <p:strVal val="#ppt_x"/>
                                          </p:val>
                                        </p:tav>
                                      </p:tavLst>
                                    </p:anim>
                                    <p:anim calcmode="lin" valueType="num">
                                      <p:cBhvr>
                                        <p:cTn id="49" dur="1000" fill="hold"/>
                                        <p:tgtEl>
                                          <p:spTgt spid="34"/>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4822"/>
                                        </p:tgtEl>
                                        <p:attrNameLst>
                                          <p:attrName>style.visibility</p:attrName>
                                        </p:attrNameLst>
                                      </p:cBhvr>
                                      <p:to>
                                        <p:strVal val="visible"/>
                                      </p:to>
                                    </p:set>
                                    <p:animEffect transition="in" filter="fade">
                                      <p:cBhvr>
                                        <p:cTn id="52" dur="1000"/>
                                        <p:tgtEl>
                                          <p:spTgt spid="34822"/>
                                        </p:tgtEl>
                                      </p:cBhvr>
                                    </p:animEffect>
                                    <p:anim calcmode="lin" valueType="num">
                                      <p:cBhvr>
                                        <p:cTn id="53" dur="1000" fill="hold"/>
                                        <p:tgtEl>
                                          <p:spTgt spid="34822"/>
                                        </p:tgtEl>
                                        <p:attrNameLst>
                                          <p:attrName>ppt_x</p:attrName>
                                        </p:attrNameLst>
                                      </p:cBhvr>
                                      <p:tavLst>
                                        <p:tav tm="0">
                                          <p:val>
                                            <p:strVal val="#ppt_x"/>
                                          </p:val>
                                        </p:tav>
                                        <p:tav tm="100000">
                                          <p:val>
                                            <p:strVal val="#ppt_x"/>
                                          </p:val>
                                        </p:tav>
                                      </p:tavLst>
                                    </p:anim>
                                    <p:anim calcmode="lin" valueType="num">
                                      <p:cBhvr>
                                        <p:cTn id="54" dur="1000" fill="hold"/>
                                        <p:tgtEl>
                                          <p:spTgt spid="3482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1000"/>
                                        <p:tgtEl>
                                          <p:spTgt spid="35"/>
                                        </p:tgtEl>
                                      </p:cBhvr>
                                    </p:animEffect>
                                    <p:anim calcmode="lin" valueType="num">
                                      <p:cBhvr>
                                        <p:cTn id="68" dur="1000" fill="hold"/>
                                        <p:tgtEl>
                                          <p:spTgt spid="35"/>
                                        </p:tgtEl>
                                        <p:attrNameLst>
                                          <p:attrName>ppt_x</p:attrName>
                                        </p:attrNameLst>
                                      </p:cBhvr>
                                      <p:tavLst>
                                        <p:tav tm="0">
                                          <p:val>
                                            <p:strVal val="#ppt_x"/>
                                          </p:val>
                                        </p:tav>
                                        <p:tav tm="100000">
                                          <p:val>
                                            <p:strVal val="#ppt_x"/>
                                          </p:val>
                                        </p:tav>
                                      </p:tavLst>
                                    </p:anim>
                                    <p:anim calcmode="lin" valueType="num">
                                      <p:cBhvr>
                                        <p:cTn id="69" dur="1000" fill="hold"/>
                                        <p:tgtEl>
                                          <p:spTgt spid="3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anim calcmode="lin" valueType="num">
                                      <p:cBhvr>
                                        <p:cTn id="73" dur="1000" fill="hold"/>
                                        <p:tgtEl>
                                          <p:spTgt spid="28"/>
                                        </p:tgtEl>
                                        <p:attrNameLst>
                                          <p:attrName>ppt_x</p:attrName>
                                        </p:attrNameLst>
                                      </p:cBhvr>
                                      <p:tavLst>
                                        <p:tav tm="0">
                                          <p:val>
                                            <p:strVal val="#ppt_x"/>
                                          </p:val>
                                        </p:tav>
                                        <p:tav tm="100000">
                                          <p:val>
                                            <p:strVal val="#ppt_x"/>
                                          </p:val>
                                        </p:tav>
                                      </p:tavLst>
                                    </p:anim>
                                    <p:anim calcmode="lin" valueType="num">
                                      <p:cBhvr>
                                        <p:cTn id="74" dur="1000" fill="hold"/>
                                        <p:tgtEl>
                                          <p:spTgt spid="2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1000"/>
                                        <p:tgtEl>
                                          <p:spTgt spid="29"/>
                                        </p:tgtEl>
                                      </p:cBhvr>
                                    </p:animEffect>
                                    <p:anim calcmode="lin" valueType="num">
                                      <p:cBhvr>
                                        <p:cTn id="78" dur="1000" fill="hold"/>
                                        <p:tgtEl>
                                          <p:spTgt spid="29"/>
                                        </p:tgtEl>
                                        <p:attrNameLst>
                                          <p:attrName>ppt_x</p:attrName>
                                        </p:attrNameLst>
                                      </p:cBhvr>
                                      <p:tavLst>
                                        <p:tav tm="0">
                                          <p:val>
                                            <p:strVal val="#ppt_x"/>
                                          </p:val>
                                        </p:tav>
                                        <p:tav tm="100000">
                                          <p:val>
                                            <p:strVal val="#ppt_x"/>
                                          </p:val>
                                        </p:tav>
                                      </p:tavLst>
                                    </p:anim>
                                    <p:anim calcmode="lin" valueType="num">
                                      <p:cBhvr>
                                        <p:cTn id="79" dur="1000" fill="hold"/>
                                        <p:tgtEl>
                                          <p:spTgt spid="2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2" grpId="0"/>
      <p:bldP spid="25" grpId="0" animBg="1"/>
      <p:bldP spid="33" grpId="0"/>
      <p:bldP spid="26" grpId="0" animBg="1"/>
      <p:bldP spid="34" grpId="0"/>
      <p:bldP spid="27" grpId="0" animBg="1"/>
      <p:bldP spid="31" grpId="0" animBg="1"/>
      <p:bldP spid="35" grpId="0"/>
      <p:bldP spid="28" grpId="0" animBg="1"/>
      <p:bldP spid="29"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文本框 18"/>
          <p:cNvSpPr txBox="1"/>
          <p:nvPr/>
        </p:nvSpPr>
        <p:spPr>
          <a:xfrm>
            <a:off x="149225" y="171450"/>
            <a:ext cx="1416050" cy="461963"/>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团队成员</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35842" name="文本框 2"/>
          <p:cNvSpPr txBox="1"/>
          <p:nvPr>
            <p:custDataLst>
              <p:tags r:id="rId1"/>
            </p:custDataLst>
          </p:nvPr>
        </p:nvSpPr>
        <p:spPr>
          <a:xfrm>
            <a:off x="-42862" y="2303463"/>
            <a:ext cx="1697037" cy="1600200"/>
          </a:xfrm>
          <a:prstGeom prst="rect">
            <a:avLst/>
          </a:prstGeom>
          <a:noFill/>
          <a:ln w="9525">
            <a:noFill/>
          </a:ln>
        </p:spPr>
        <p:txBody>
          <a:bodyPr wrap="square" anchor="t" anchorCtr="0">
            <a:spAutoFit/>
          </a:bodyPr>
          <a:p>
            <a:pPr algn="ctr"/>
            <a:r>
              <a:rPr lang="zh-CN" altLang="en-US" sz="1400" b="1" dirty="0">
                <a:latin typeface="微软雅黑" panose="020B0503020204020204" pitchFamily="34" charset="-122"/>
                <a:ea typeface="微软雅黑" panose="020B0503020204020204" pitchFamily="34" charset="-122"/>
                <a:sym typeface="印品黑体" charset="0"/>
              </a:rPr>
              <a:t>宣传总监</a:t>
            </a:r>
            <a:endParaRPr lang="zh-CN" altLang="en-US" sz="1400" b="1" dirty="0">
              <a:latin typeface="微软雅黑" panose="020B0503020204020204" pitchFamily="34" charset="-122"/>
              <a:ea typeface="微软雅黑" panose="020B0503020204020204" pitchFamily="34" charset="-122"/>
              <a:sym typeface="印品黑体" charset="0"/>
            </a:endParaRPr>
          </a:p>
          <a:p>
            <a:pPr algn="ctr"/>
            <a:r>
              <a:rPr lang="zh-CN" altLang="en-US" sz="1400" dirty="0">
                <a:latin typeface="微软雅黑" panose="020B0503020204020204" pitchFamily="34" charset="-122"/>
                <a:ea typeface="微软雅黑" panose="020B0503020204020204" pitchFamily="34" charset="-122"/>
                <a:sym typeface="印品黑体" charset="0"/>
              </a:rPr>
              <a:t>西安财经大学</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软件工程</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擅长推文的制作</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曾获2022-2023年度优秀学生干部荣誉称号</a:t>
            </a:r>
            <a:endParaRPr lang="zh-CN" altLang="en-US" sz="1400" dirty="0">
              <a:latin typeface="微软雅黑" panose="020B0503020204020204" pitchFamily="34" charset="-122"/>
              <a:ea typeface="微软雅黑" panose="020B0503020204020204" pitchFamily="34" charset="-122"/>
            </a:endParaRPr>
          </a:p>
        </p:txBody>
      </p:sp>
      <p:sp>
        <p:nvSpPr>
          <p:cNvPr id="35843" name="文本框 4"/>
          <p:cNvSpPr txBox="1"/>
          <p:nvPr>
            <p:custDataLst>
              <p:tags r:id="rId2"/>
            </p:custDataLst>
          </p:nvPr>
        </p:nvSpPr>
        <p:spPr>
          <a:xfrm>
            <a:off x="1797050" y="2303463"/>
            <a:ext cx="1743075" cy="1600200"/>
          </a:xfrm>
          <a:prstGeom prst="rect">
            <a:avLst/>
          </a:prstGeom>
          <a:noFill/>
          <a:ln w="9525">
            <a:noFill/>
          </a:ln>
        </p:spPr>
        <p:txBody>
          <a:bodyPr wrap="square" anchor="t" anchorCtr="0">
            <a:spAutoFit/>
          </a:bodyPr>
          <a:p>
            <a:pPr algn="ctr"/>
            <a:r>
              <a:rPr lang="zh-CN" altLang="en-US" sz="1400" b="1" dirty="0">
                <a:latin typeface="微软雅黑" panose="020B0503020204020204" pitchFamily="34" charset="-122"/>
                <a:ea typeface="微软雅黑" panose="020B0503020204020204" pitchFamily="34" charset="-122"/>
                <a:sym typeface="印品黑体" charset="0"/>
              </a:rPr>
              <a:t>销售总监</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西安财经大学</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软件工程</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掌握多种编程语言</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曾获校级三等奖学金，筑梦奖学金，优秀学生干部称号</a:t>
            </a:r>
            <a:endParaRPr lang="zh-CN" altLang="en-US" sz="1400" dirty="0">
              <a:latin typeface="微软雅黑" panose="020B0503020204020204" pitchFamily="34" charset="-122"/>
              <a:ea typeface="微软雅黑" panose="020B0503020204020204" pitchFamily="34" charset="-122"/>
              <a:sym typeface="印品黑体" charset="0"/>
            </a:endParaRPr>
          </a:p>
        </p:txBody>
      </p:sp>
      <p:sp>
        <p:nvSpPr>
          <p:cNvPr id="35844" name="文本框 8"/>
          <p:cNvSpPr txBox="1"/>
          <p:nvPr>
            <p:custDataLst>
              <p:tags r:id="rId3"/>
            </p:custDataLst>
          </p:nvPr>
        </p:nvSpPr>
        <p:spPr>
          <a:xfrm>
            <a:off x="5514975" y="2303463"/>
            <a:ext cx="1847850" cy="1854200"/>
          </a:xfrm>
          <a:prstGeom prst="rect">
            <a:avLst/>
          </a:prstGeom>
          <a:noFill/>
          <a:ln w="9525">
            <a:noFill/>
          </a:ln>
        </p:spPr>
        <p:txBody>
          <a:bodyPr wrap="square" anchor="t" anchorCtr="0"/>
          <a:p>
            <a:pPr algn="ctr"/>
            <a:r>
              <a:rPr lang="zh-CN" altLang="en-US" sz="1400" b="1" dirty="0">
                <a:latin typeface="微软雅黑" panose="020B0503020204020204" pitchFamily="34" charset="-122"/>
                <a:ea typeface="微软雅黑" panose="020B0503020204020204" pitchFamily="34" charset="-122"/>
                <a:sym typeface="印品黑体" charset="0"/>
              </a:rPr>
              <a:t>策划总监</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西安财经大学 </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软件工程 </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掌握各种编程语言</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获得计算机二级证书，曾获校级三等奖学金，优秀学生干部称号</a:t>
            </a:r>
            <a:endParaRPr lang="zh-CN" altLang="en-US" sz="1400" dirty="0">
              <a:latin typeface="印品黑体" charset="0"/>
            </a:endParaRPr>
          </a:p>
          <a:p>
            <a:endParaRPr lang="zh-CN" altLang="en-US" sz="1400" dirty="0">
              <a:latin typeface="印品黑体" charset="0"/>
            </a:endParaRPr>
          </a:p>
        </p:txBody>
      </p:sp>
      <p:sp>
        <p:nvSpPr>
          <p:cNvPr id="35845" name="文本框 10"/>
          <p:cNvSpPr txBox="1"/>
          <p:nvPr>
            <p:custDataLst>
              <p:tags r:id="rId4"/>
            </p:custDataLst>
          </p:nvPr>
        </p:nvSpPr>
        <p:spPr>
          <a:xfrm>
            <a:off x="7350125" y="2303463"/>
            <a:ext cx="1793875" cy="1600200"/>
          </a:xfrm>
          <a:prstGeom prst="rect">
            <a:avLst/>
          </a:prstGeom>
          <a:noFill/>
          <a:ln w="9525">
            <a:noFill/>
          </a:ln>
        </p:spPr>
        <p:txBody>
          <a:bodyPr wrap="square" anchor="t" anchorCtr="0">
            <a:spAutoFit/>
          </a:bodyPr>
          <a:p>
            <a:pPr algn="ctr"/>
            <a:r>
              <a:rPr lang="zh-CN" altLang="en-US" sz="1400" b="1">
                <a:latin typeface="微软雅黑" panose="020B0503020204020204" pitchFamily="34" charset="-122"/>
                <a:ea typeface="微软雅黑" panose="020B0503020204020204" pitchFamily="34" charset="-122"/>
                <a:sym typeface="印品黑体" charset="0"/>
              </a:rPr>
              <a:t>财务总监</a:t>
            </a:r>
            <a:endParaRPr lang="zh-CN" altLang="en-US" sz="1400">
              <a:latin typeface="微软雅黑" panose="020B0503020204020204" pitchFamily="34" charset="-122"/>
              <a:ea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sym typeface="印品黑体" charset="0"/>
              </a:rPr>
              <a:t>西安财经大学 </a:t>
            </a:r>
            <a:endParaRPr lang="zh-CN" altLang="en-US" sz="1400">
              <a:latin typeface="微软雅黑" panose="020B0503020204020204" pitchFamily="34" charset="-122"/>
              <a:ea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sym typeface="印品黑体" charset="0"/>
              </a:rPr>
              <a:t>审计学</a:t>
            </a:r>
            <a:endParaRPr lang="zh-CN" altLang="en-US" sz="1400">
              <a:latin typeface="微软雅黑" panose="020B0503020204020204" pitchFamily="34" charset="-122"/>
              <a:ea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sym typeface="印品黑体" charset="0"/>
              </a:rPr>
              <a:t>擅长财务报表的制作</a:t>
            </a:r>
            <a:endParaRPr lang="zh-CN" altLang="en-US" sz="1400">
              <a:latin typeface="微软雅黑" panose="020B0503020204020204" pitchFamily="34" charset="-122"/>
              <a:ea typeface="微软雅黑" panose="020B0503020204020204" pitchFamily="34" charset="-122"/>
            </a:endParaRPr>
          </a:p>
          <a:p>
            <a:pPr algn="ctr"/>
            <a:r>
              <a:rPr lang="zh-CN" altLang="en-US" sz="1400">
                <a:latin typeface="微软雅黑" panose="020B0503020204020204" pitchFamily="34" charset="-122"/>
                <a:ea typeface="微软雅黑" panose="020B0503020204020204" pitchFamily="34" charset="-122"/>
                <a:sym typeface="印品黑体" charset="0"/>
              </a:rPr>
              <a:t>ESG大学生创新挑战赛初赛三等奖，手语操比赛三等奖</a:t>
            </a:r>
            <a:endParaRPr lang="zh-CN" altLang="en-US" sz="1400">
              <a:latin typeface="微软雅黑" panose="020B0503020204020204" pitchFamily="34" charset="-122"/>
              <a:ea typeface="微软雅黑" panose="020B0503020204020204" pitchFamily="34" charset="-122"/>
              <a:sym typeface="印品黑体" charset="0"/>
            </a:endParaRPr>
          </a:p>
        </p:txBody>
      </p:sp>
      <p:sp>
        <p:nvSpPr>
          <p:cNvPr id="35846" name="文本框 12"/>
          <p:cNvSpPr txBox="1"/>
          <p:nvPr>
            <p:custDataLst>
              <p:tags r:id="rId5"/>
            </p:custDataLst>
          </p:nvPr>
        </p:nvSpPr>
        <p:spPr>
          <a:xfrm>
            <a:off x="3514725" y="2303463"/>
            <a:ext cx="1987550" cy="1600200"/>
          </a:xfrm>
          <a:prstGeom prst="rect">
            <a:avLst/>
          </a:prstGeom>
          <a:noFill/>
          <a:ln w="9525">
            <a:noFill/>
          </a:ln>
        </p:spPr>
        <p:txBody>
          <a:bodyPr wrap="square" anchor="t" anchorCtr="0">
            <a:spAutoFit/>
          </a:bodyPr>
          <a:p>
            <a:pPr algn="ctr"/>
            <a:r>
              <a:rPr lang="zh-CN" altLang="en-US" sz="1400" b="1" dirty="0">
                <a:latin typeface="微软雅黑" panose="020B0503020204020204" pitchFamily="34" charset="-122"/>
                <a:ea typeface="微软雅黑" panose="020B0503020204020204" pitchFamily="34" charset="-122"/>
                <a:sym typeface="印品黑体" charset="0"/>
              </a:rPr>
              <a:t>技术总监</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西安财经大学</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软件工程</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熟练使用多种框架</a:t>
            </a:r>
            <a:r>
              <a:rPr lang="en-US" altLang="zh-CN" sz="1400" dirty="0">
                <a:latin typeface="微软雅黑" panose="020B0503020204020204" pitchFamily="34" charset="-122"/>
                <a:ea typeface="微软雅黑" panose="020B0503020204020204" pitchFamily="34" charset="-122"/>
                <a:sym typeface="印品黑体" charset="0"/>
              </a:rPr>
              <a:t>  </a:t>
            </a:r>
            <a:endParaRPr lang="en-US" altLang="zh-CN" sz="1400" dirty="0">
              <a:latin typeface="微软雅黑" panose="020B0503020204020204" pitchFamily="34" charset="-122"/>
              <a:ea typeface="微软雅黑" panose="020B0503020204020204" pitchFamily="34" charset="-122"/>
              <a:sym typeface="印品黑体" charset="0"/>
            </a:endParaRPr>
          </a:p>
          <a:p>
            <a:pPr algn="ctr"/>
            <a:r>
              <a:rPr lang="zh-CN" altLang="en-US" sz="1400" dirty="0">
                <a:latin typeface="微软雅黑" panose="020B0503020204020204" pitchFamily="34" charset="-122"/>
                <a:ea typeface="微软雅黑" panose="020B0503020204020204" pitchFamily="34" charset="-122"/>
                <a:sym typeface="印品黑体" charset="0"/>
              </a:rPr>
              <a:t>开发环境</a:t>
            </a:r>
            <a:endParaRPr lang="zh-CN" altLang="en-US"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sym typeface="印品黑体" charset="0"/>
              </a:rPr>
              <a:t>获得全国财经院校创新创业大赛国家三等奖</a:t>
            </a:r>
            <a:endParaRPr lang="zh-CN" altLang="en-US" sz="1400" dirty="0">
              <a:latin typeface="微软雅黑" panose="020B0503020204020204" pitchFamily="34" charset="-122"/>
              <a:ea typeface="微软雅黑" panose="020B0503020204020204" pitchFamily="34" charset="-122"/>
              <a:sym typeface="印品黑体" charset="0"/>
            </a:endParaRPr>
          </a:p>
        </p:txBody>
      </p:sp>
      <p:pic>
        <p:nvPicPr>
          <p:cNvPr id="35847" name="图片 5"/>
          <p:cNvPicPr>
            <a:picLocks noChangeAspect="1"/>
          </p:cNvPicPr>
          <p:nvPr>
            <p:custDataLst>
              <p:tags r:id="rId6"/>
            </p:custDataLst>
          </p:nvPr>
        </p:nvPicPr>
        <p:blipFill>
          <a:blip r:embed="rId7">
            <a:clrChange>
              <a:clrFrom>
                <a:srgbClr val="FFFFFF"/>
              </a:clrFrom>
              <a:clrTo>
                <a:srgbClr val="FFFFFF">
                  <a:alpha val="0"/>
                </a:srgbClr>
              </a:clrTo>
            </a:clrChange>
          </a:blip>
          <a:srcRect r="3528"/>
          <a:stretch>
            <a:fillRect/>
          </a:stretch>
        </p:blipFill>
        <p:spPr>
          <a:xfrm>
            <a:off x="7723188" y="790575"/>
            <a:ext cx="1163637" cy="1519238"/>
          </a:xfrm>
          <a:prstGeom prst="rect">
            <a:avLst/>
          </a:prstGeom>
          <a:noFill/>
          <a:ln w="9525">
            <a:noFill/>
          </a:ln>
        </p:spPr>
      </p:pic>
      <p:pic>
        <p:nvPicPr>
          <p:cNvPr id="35848" name="图片 9"/>
          <p:cNvPicPr>
            <a:picLocks noChangeAspect="1"/>
          </p:cNvPicPr>
          <p:nvPr>
            <p:custDataLst>
              <p:tags r:id="rId8"/>
            </p:custDataLst>
          </p:nvPr>
        </p:nvPicPr>
        <p:blipFill>
          <a:blip r:embed="rId9">
            <a:clrChange>
              <a:clrFrom>
                <a:srgbClr val="FFFFFF"/>
              </a:clrFrom>
              <a:clrTo>
                <a:srgbClr val="FFFFFF">
                  <a:alpha val="0"/>
                </a:srgbClr>
              </a:clrTo>
            </a:clrChange>
          </a:blip>
          <a:stretch>
            <a:fillRect/>
          </a:stretch>
        </p:blipFill>
        <p:spPr>
          <a:xfrm>
            <a:off x="298450" y="790575"/>
            <a:ext cx="1157288" cy="1519238"/>
          </a:xfrm>
          <a:prstGeom prst="rect">
            <a:avLst/>
          </a:prstGeom>
          <a:noFill/>
          <a:ln w="9525">
            <a:noFill/>
          </a:ln>
        </p:spPr>
      </p:pic>
      <p:pic>
        <p:nvPicPr>
          <p:cNvPr id="35849" name="图片 13"/>
          <p:cNvPicPr>
            <a:picLocks noChangeAspect="1"/>
          </p:cNvPicPr>
          <p:nvPr>
            <p:custDataLst>
              <p:tags r:id="rId10"/>
            </p:custDataLst>
          </p:nvPr>
        </p:nvPicPr>
        <p:blipFill>
          <a:blip r:embed="rId11">
            <a:clrChange>
              <a:clrFrom>
                <a:srgbClr val="FFFFFF"/>
              </a:clrFrom>
              <a:clrTo>
                <a:srgbClr val="FFFFFF">
                  <a:alpha val="0"/>
                </a:srgbClr>
              </a:clrTo>
            </a:clrChange>
          </a:blip>
          <a:srcRect l="4823" r="2563" b="-674"/>
          <a:stretch>
            <a:fillRect/>
          </a:stretch>
        </p:blipFill>
        <p:spPr>
          <a:xfrm>
            <a:off x="2127250" y="790575"/>
            <a:ext cx="1169988" cy="1517650"/>
          </a:xfrm>
          <a:prstGeom prst="rect">
            <a:avLst/>
          </a:prstGeom>
          <a:noFill/>
          <a:ln w="9525">
            <a:noFill/>
          </a:ln>
        </p:spPr>
      </p:pic>
      <p:pic>
        <p:nvPicPr>
          <p:cNvPr id="35850" name="图片 14"/>
          <p:cNvPicPr>
            <a:picLocks noChangeAspect="1"/>
          </p:cNvPicPr>
          <p:nvPr>
            <p:custDataLst>
              <p:tags r:id="rId12"/>
            </p:custDataLst>
          </p:nvPr>
        </p:nvPicPr>
        <p:blipFill>
          <a:blip r:embed="rId13">
            <a:clrChange>
              <a:clrFrom>
                <a:srgbClr val="FFFFFF"/>
              </a:clrFrom>
              <a:clrTo>
                <a:srgbClr val="FFFFFF">
                  <a:alpha val="0"/>
                </a:srgbClr>
              </a:clrTo>
            </a:clrChange>
          </a:blip>
          <a:srcRect b="5122"/>
          <a:stretch>
            <a:fillRect/>
          </a:stretch>
        </p:blipFill>
        <p:spPr>
          <a:xfrm>
            <a:off x="3941763" y="790575"/>
            <a:ext cx="1154112" cy="1519238"/>
          </a:xfrm>
          <a:prstGeom prst="rect">
            <a:avLst/>
          </a:prstGeom>
          <a:noFill/>
          <a:ln w="9525">
            <a:noFill/>
          </a:ln>
        </p:spPr>
      </p:pic>
      <p:pic>
        <p:nvPicPr>
          <p:cNvPr id="35851" name="图片 15"/>
          <p:cNvPicPr>
            <a:picLocks noChangeAspect="1"/>
          </p:cNvPicPr>
          <p:nvPr>
            <p:custDataLst>
              <p:tags r:id="rId14"/>
            </p:custDataLst>
          </p:nvPr>
        </p:nvPicPr>
        <p:blipFill>
          <a:blip r:embed="rId15">
            <a:clrChange>
              <a:clrFrom>
                <a:srgbClr val="FFFFFF"/>
              </a:clrFrom>
              <a:clrTo>
                <a:srgbClr val="FFFFFF">
                  <a:alpha val="0"/>
                </a:srgbClr>
              </a:clrTo>
            </a:clrChange>
          </a:blip>
          <a:srcRect r="2763" b="3500"/>
          <a:stretch>
            <a:fillRect/>
          </a:stretch>
        </p:blipFill>
        <p:spPr>
          <a:xfrm>
            <a:off x="5846763" y="774700"/>
            <a:ext cx="1160462" cy="1522413"/>
          </a:xfrm>
          <a:prstGeom prst="rect">
            <a:avLst/>
          </a:prstGeom>
          <a:noFill/>
          <a:ln w="9525">
            <a:noFill/>
          </a:ln>
        </p:spPr>
      </p:pic>
      <p:sp>
        <p:nvSpPr>
          <p:cNvPr id="22" name="同侧圆角矩形 21"/>
          <p:cNvSpPr/>
          <p:nvPr>
            <p:custDataLst>
              <p:tags r:id="rId16"/>
            </p:custDataLst>
          </p:nvPr>
        </p:nvSpPr>
        <p:spPr>
          <a:xfrm>
            <a:off x="292100" y="790575"/>
            <a:ext cx="1163638" cy="1519238"/>
          </a:xfrm>
          <a:prstGeom prst="round2Same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17" name="同侧圆角矩形 16"/>
          <p:cNvSpPr/>
          <p:nvPr>
            <p:custDataLst>
              <p:tags r:id="rId17"/>
            </p:custDataLst>
          </p:nvPr>
        </p:nvSpPr>
        <p:spPr>
          <a:xfrm>
            <a:off x="2127250" y="790575"/>
            <a:ext cx="1162050" cy="1519238"/>
          </a:xfrm>
          <a:prstGeom prst="round2Same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18" name="同侧圆角矩形 17"/>
          <p:cNvSpPr/>
          <p:nvPr>
            <p:custDataLst>
              <p:tags r:id="rId18"/>
            </p:custDataLst>
          </p:nvPr>
        </p:nvSpPr>
        <p:spPr>
          <a:xfrm>
            <a:off x="3935413" y="790575"/>
            <a:ext cx="1163638" cy="1519238"/>
          </a:xfrm>
          <a:prstGeom prst="round2Same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0" name="同侧圆角矩形 19"/>
          <p:cNvSpPr/>
          <p:nvPr>
            <p:custDataLst>
              <p:tags r:id="rId19"/>
            </p:custDataLst>
          </p:nvPr>
        </p:nvSpPr>
        <p:spPr>
          <a:xfrm>
            <a:off x="5845175" y="790575"/>
            <a:ext cx="1162050" cy="1519238"/>
          </a:xfrm>
          <a:prstGeom prst="round2Same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1" name="同侧圆角矩形 20"/>
          <p:cNvSpPr/>
          <p:nvPr>
            <p:custDataLst>
              <p:tags r:id="rId20"/>
            </p:custDataLst>
          </p:nvPr>
        </p:nvSpPr>
        <p:spPr>
          <a:xfrm>
            <a:off x="7723188" y="774700"/>
            <a:ext cx="1163638" cy="1519238"/>
          </a:xfrm>
          <a:prstGeom prst="round2Same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8" name="五边形 27"/>
          <p:cNvSpPr/>
          <p:nvPr>
            <p:custDataLst>
              <p:tags r:id="rId21"/>
            </p:custDataLst>
          </p:nvPr>
        </p:nvSpPr>
        <p:spPr>
          <a:xfrm rot="5400000">
            <a:off x="1006475" y="866775"/>
            <a:ext cx="884238" cy="338138"/>
          </a:xfrm>
          <a:prstGeom prst="homePlate">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3" name="五边形 22"/>
          <p:cNvSpPr/>
          <p:nvPr>
            <p:custDataLst>
              <p:tags r:id="rId22"/>
            </p:custDataLst>
          </p:nvPr>
        </p:nvSpPr>
        <p:spPr>
          <a:xfrm rot="5400000">
            <a:off x="2857500" y="866775"/>
            <a:ext cx="884238" cy="338138"/>
          </a:xfrm>
          <a:prstGeom prst="homePlate">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4" name="五边形 23"/>
          <p:cNvSpPr/>
          <p:nvPr>
            <p:custDataLst>
              <p:tags r:id="rId23"/>
            </p:custDataLst>
          </p:nvPr>
        </p:nvSpPr>
        <p:spPr>
          <a:xfrm rot="5400000">
            <a:off x="4663281" y="865981"/>
            <a:ext cx="884238" cy="339725"/>
          </a:xfrm>
          <a:prstGeom prst="homePlate">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5" name="五边形 24"/>
          <p:cNvSpPr/>
          <p:nvPr>
            <p:custDataLst>
              <p:tags r:id="rId24"/>
            </p:custDataLst>
          </p:nvPr>
        </p:nvSpPr>
        <p:spPr>
          <a:xfrm rot="5400000">
            <a:off x="6565106" y="865981"/>
            <a:ext cx="884238" cy="339725"/>
          </a:xfrm>
          <a:prstGeom prst="homePlate">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26" name="五边形 25"/>
          <p:cNvSpPr/>
          <p:nvPr>
            <p:custDataLst>
              <p:tags r:id="rId25"/>
            </p:custDataLst>
          </p:nvPr>
        </p:nvSpPr>
        <p:spPr>
          <a:xfrm rot="5400000">
            <a:off x="8435975" y="866775"/>
            <a:ext cx="884238" cy="338138"/>
          </a:xfrm>
          <a:prstGeom prst="homePlate">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fontAlgn="auto"/>
            <a:endParaRPr lang="zh-CN" altLang="en-US" strike="noStrike" noProof="1"/>
          </a:p>
        </p:txBody>
      </p:sp>
      <p:sp>
        <p:nvSpPr>
          <p:cNvPr id="32" name="文本框 31"/>
          <p:cNvSpPr txBox="1"/>
          <p:nvPr>
            <p:custDataLst>
              <p:tags r:id="rId26"/>
            </p:custDataLst>
          </p:nvPr>
        </p:nvSpPr>
        <p:spPr>
          <a:xfrm>
            <a:off x="1274763" y="633413"/>
            <a:ext cx="363538" cy="714375"/>
          </a:xfrm>
          <a:prstGeom prst="rect">
            <a:avLst/>
          </a:prstGeom>
        </p:spPr>
        <p:txBody>
          <a:bodyPr wrap="square">
            <a:spAutoFit/>
            <a:extLst>
              <a:ext uri="{4A0BC546-FE56-4ADE-93B0-CB8AF2F6F144}">
                <wpsdc:textFrameExt xmlns:wpsdc="http://www.wps.cn/officeDocument/2022/drawingmlCustomData" type="text"/>
              </a:ext>
            </a:extLst>
          </a:bodyPr>
          <a:lstStyle/>
          <a:p>
            <a:pPr algn="ctr" fontAlgn="auto"/>
            <a:r>
              <a:rPr lang="zh-CN" altLang="en-US" sz="1350" b="1" noProof="1" dirty="0">
                <a:latin typeface="微软雅黑" panose="020B0503020204020204" pitchFamily="34" charset="-122"/>
                <a:ea typeface="微软雅黑" panose="020B0503020204020204" pitchFamily="34" charset="-122"/>
                <a:cs typeface="微软雅黑" panose="020B0503020204020204" pitchFamily="34" charset="-122"/>
                <a:sym typeface="+mn-ea"/>
              </a:rPr>
              <a:t>陈金环</a:t>
            </a:r>
            <a:endParaRPr lang="zh-CN" altLang="en-US" sz="1350" b="1" noProof="1">
              <a:latin typeface="Arial" panose="020B0604020202020204" pitchFamily="34" charset="0"/>
              <a:ea typeface="微软雅黑" panose="020B0503020204020204" pitchFamily="34" charset="-122"/>
            </a:endParaRPr>
          </a:p>
        </p:txBody>
      </p:sp>
      <p:sp>
        <p:nvSpPr>
          <p:cNvPr id="29" name="文本框 28"/>
          <p:cNvSpPr txBox="1"/>
          <p:nvPr>
            <p:custDataLst>
              <p:tags r:id="rId27"/>
            </p:custDataLst>
          </p:nvPr>
        </p:nvSpPr>
        <p:spPr>
          <a:xfrm>
            <a:off x="3125788" y="633413"/>
            <a:ext cx="363538" cy="714375"/>
          </a:xfrm>
          <a:prstGeom prst="rect">
            <a:avLst/>
          </a:prstGeom>
        </p:spPr>
        <p:txBody>
          <a:bodyPr wrap="square">
            <a:spAutoFit/>
            <a:extLst>
              <a:ext uri="{4A0BC546-FE56-4ADE-93B0-CB8AF2F6F144}">
                <wpsdc:textFrameExt xmlns:wpsdc="http://www.wps.cn/officeDocument/2022/drawingmlCustomData" type="text"/>
              </a:ext>
            </a:extLst>
          </a:bodyPr>
          <a:lstStyle/>
          <a:p>
            <a:pPr algn="ctr" fontAlgn="auto"/>
            <a:r>
              <a:rPr lang="zh-CN" altLang="en-US" sz="1350" b="1" noProof="1" dirty="0">
                <a:latin typeface="微软雅黑" panose="020B0503020204020204" pitchFamily="34" charset="-122"/>
                <a:ea typeface="微软雅黑" panose="020B0503020204020204" pitchFamily="34" charset="-122"/>
                <a:cs typeface="+mn-cs"/>
                <a:sym typeface="+mn-ea"/>
              </a:rPr>
              <a:t>李宜姿</a:t>
            </a:r>
            <a:endParaRPr lang="zh-CN" altLang="en-US" sz="1350" b="1" noProof="1">
              <a:latin typeface="Arial" panose="020B0604020202020204" pitchFamily="34" charset="0"/>
              <a:ea typeface="微软雅黑" panose="020B0503020204020204" pitchFamily="34" charset="-122"/>
            </a:endParaRPr>
          </a:p>
        </p:txBody>
      </p:sp>
      <p:sp>
        <p:nvSpPr>
          <p:cNvPr id="30" name="文本框 29"/>
          <p:cNvSpPr txBox="1"/>
          <p:nvPr>
            <p:custDataLst>
              <p:tags r:id="rId28"/>
            </p:custDataLst>
          </p:nvPr>
        </p:nvSpPr>
        <p:spPr>
          <a:xfrm>
            <a:off x="4932363" y="633413"/>
            <a:ext cx="363538" cy="714375"/>
          </a:xfrm>
          <a:prstGeom prst="rect">
            <a:avLst/>
          </a:prstGeom>
        </p:spPr>
        <p:txBody>
          <a:bodyPr wrap="square">
            <a:spAutoFit/>
            <a:extLst>
              <a:ext uri="{4A0BC546-FE56-4ADE-93B0-CB8AF2F6F144}">
                <wpsdc:textFrameExt xmlns:wpsdc="http://www.wps.cn/officeDocument/2022/drawingmlCustomData" type="text"/>
              </a:ext>
            </a:extLst>
          </a:bodyPr>
          <a:lstStyle/>
          <a:p>
            <a:pPr algn="ctr" fontAlgn="auto"/>
            <a:r>
              <a:rPr lang="zh-CN" altLang="en-US" sz="1350" b="1" noProof="1" dirty="0">
                <a:latin typeface="微软雅黑" panose="020B0503020204020204" pitchFamily="34" charset="-122"/>
                <a:ea typeface="微软雅黑" panose="020B0503020204020204" pitchFamily="34" charset="-122"/>
                <a:cs typeface="微软雅黑" panose="020B0503020204020204" pitchFamily="34" charset="-122"/>
                <a:sym typeface="+mn-ea"/>
              </a:rPr>
              <a:t>笈爱业</a:t>
            </a:r>
            <a:endParaRPr lang="zh-CN" altLang="en-US" sz="1350" b="1" noProof="1">
              <a:latin typeface="Arial" panose="020B0604020202020204" pitchFamily="34" charset="0"/>
              <a:ea typeface="微软雅黑" panose="020B0503020204020204" pitchFamily="34" charset="-122"/>
            </a:endParaRPr>
          </a:p>
        </p:txBody>
      </p:sp>
      <p:sp>
        <p:nvSpPr>
          <p:cNvPr id="31" name="文本框 30"/>
          <p:cNvSpPr txBox="1"/>
          <p:nvPr>
            <p:custDataLst>
              <p:tags r:id="rId29"/>
            </p:custDataLst>
          </p:nvPr>
        </p:nvSpPr>
        <p:spPr>
          <a:xfrm>
            <a:off x="6819900" y="633413"/>
            <a:ext cx="363538" cy="714375"/>
          </a:xfrm>
          <a:prstGeom prst="rect">
            <a:avLst/>
          </a:prstGeom>
        </p:spPr>
        <p:txBody>
          <a:bodyPr wrap="square">
            <a:spAutoFit/>
            <a:extLst>
              <a:ext uri="{4A0BC546-FE56-4ADE-93B0-CB8AF2F6F144}">
                <wpsdc:textFrameExt xmlns:wpsdc="http://www.wps.cn/officeDocument/2022/drawingmlCustomData" type="text"/>
              </a:ext>
            </a:extLst>
          </a:bodyPr>
          <a:lstStyle/>
          <a:p>
            <a:pPr algn="ctr" fontAlgn="auto"/>
            <a:r>
              <a:rPr lang="zh-CN" altLang="en-US" sz="1350" b="1" noProof="1" dirty="0">
                <a:latin typeface="微软雅黑" panose="020B0503020204020204" pitchFamily="34" charset="-122"/>
                <a:ea typeface="微软雅黑" panose="020B0503020204020204" pitchFamily="34" charset="-122"/>
                <a:cs typeface="微软雅黑" panose="020B0503020204020204" pitchFamily="34" charset="-122"/>
                <a:sym typeface="+mn-ea"/>
              </a:rPr>
              <a:t>罗心怡</a:t>
            </a:r>
            <a:endParaRPr lang="zh-CN" altLang="en-US" sz="1350" b="1" noProof="1">
              <a:latin typeface="Arial" panose="020B0604020202020204" pitchFamily="34" charset="0"/>
              <a:ea typeface="微软雅黑" panose="020B0503020204020204" pitchFamily="34" charset="-122"/>
            </a:endParaRPr>
          </a:p>
        </p:txBody>
      </p:sp>
      <p:sp>
        <p:nvSpPr>
          <p:cNvPr id="33" name="文本框 32"/>
          <p:cNvSpPr txBox="1"/>
          <p:nvPr>
            <p:custDataLst>
              <p:tags r:id="rId30"/>
            </p:custDataLst>
          </p:nvPr>
        </p:nvSpPr>
        <p:spPr>
          <a:xfrm>
            <a:off x="8709025" y="633413"/>
            <a:ext cx="363538" cy="714375"/>
          </a:xfrm>
          <a:prstGeom prst="rect">
            <a:avLst/>
          </a:prstGeom>
        </p:spPr>
        <p:txBody>
          <a:bodyPr wrap="square">
            <a:spAutoFit/>
            <a:extLst>
              <a:ext uri="{4A0BC546-FE56-4ADE-93B0-CB8AF2F6F144}">
                <wpsdc:textFrameExt xmlns:wpsdc="http://www.wps.cn/officeDocument/2022/drawingmlCustomData" type="text"/>
              </a:ext>
            </a:extLst>
          </a:bodyPr>
          <a:lstStyle/>
          <a:p>
            <a:pPr algn="ctr" fontAlgn="auto"/>
            <a:r>
              <a:rPr lang="zh-CN" altLang="en-US" sz="1350" b="1" noProof="1">
                <a:latin typeface="微软雅黑" panose="020B0503020204020204" pitchFamily="34" charset="-122"/>
                <a:ea typeface="微软雅黑" panose="020B0503020204020204" pitchFamily="34" charset="-122"/>
                <a:cs typeface="微软雅黑" panose="020B0503020204020204" pitchFamily="34" charset="-122"/>
                <a:sym typeface="+mn-ea"/>
              </a:rPr>
              <a:t>赵紫涵</a:t>
            </a:r>
            <a:endParaRPr lang="zh-CN" altLang="en-US" sz="1350" b="1" noProof="1">
              <a:latin typeface="Arial" panose="020B0604020202020204" pitchFamily="34" charset="0"/>
              <a:ea typeface="微软雅黑" panose="020B0503020204020204" pitchFamily="34" charset="-122"/>
            </a:endParaRPr>
          </a:p>
        </p:txBody>
      </p:sp>
      <p:sp>
        <p:nvSpPr>
          <p:cNvPr id="35867" name="文本框 35"/>
          <p:cNvSpPr txBox="1"/>
          <p:nvPr>
            <p:custDataLst>
              <p:tags r:id="rId31"/>
            </p:custDataLst>
          </p:nvPr>
        </p:nvSpPr>
        <p:spPr>
          <a:xfrm>
            <a:off x="3476625" y="3959225"/>
            <a:ext cx="2038350" cy="522288"/>
          </a:xfrm>
          <a:prstGeom prst="rect">
            <a:avLst/>
          </a:prstGeom>
          <a:noFill/>
          <a:ln w="9525">
            <a:noFill/>
          </a:ln>
        </p:spPr>
        <p:txBody>
          <a:bodyPr wrap="square" anchor="t" anchorCtr="0">
            <a:spAutoFit/>
          </a:bodyPr>
          <a:p>
            <a:pPr algn="ctr"/>
            <a:r>
              <a:rPr lang="zh-CN" altLang="en-US" sz="1400" b="1">
                <a:latin typeface="微软雅黑" panose="020B0503020204020204" pitchFamily="34" charset="-122"/>
                <a:ea typeface="微软雅黑" panose="020B0503020204020204" pitchFamily="34" charset="-122"/>
              </a:rPr>
              <a:t>负责系统开发与</a:t>
            </a:r>
            <a:endParaRPr lang="zh-CN" altLang="en-US" sz="1400" b="1">
              <a:latin typeface="微软雅黑" panose="020B0503020204020204" pitchFamily="34" charset="-122"/>
              <a:ea typeface="微软雅黑" panose="020B0503020204020204" pitchFamily="34" charset="-122"/>
            </a:endParaRPr>
          </a:p>
          <a:p>
            <a:pPr algn="ctr"/>
            <a:r>
              <a:rPr lang="zh-CN" altLang="en-US" sz="1400" b="1">
                <a:latin typeface="微软雅黑" panose="020B0503020204020204" pitchFamily="34" charset="-122"/>
                <a:ea typeface="微软雅黑" panose="020B0503020204020204" pitchFamily="34" charset="-122"/>
              </a:rPr>
              <a:t>后期维护</a:t>
            </a:r>
            <a:endParaRPr lang="zh-CN" altLang="en-US" sz="1400" b="1">
              <a:latin typeface="微软雅黑" panose="020B0503020204020204" pitchFamily="34" charset="-122"/>
              <a:ea typeface="微软雅黑" panose="020B0503020204020204" pitchFamily="34" charset="-122"/>
            </a:endParaRPr>
          </a:p>
        </p:txBody>
      </p:sp>
      <p:sp>
        <p:nvSpPr>
          <p:cNvPr id="35868" name="文本框 33"/>
          <p:cNvSpPr txBox="1"/>
          <p:nvPr>
            <p:custDataLst>
              <p:tags r:id="rId32"/>
            </p:custDataLst>
          </p:nvPr>
        </p:nvSpPr>
        <p:spPr>
          <a:xfrm>
            <a:off x="-61912" y="3959225"/>
            <a:ext cx="1839912" cy="522288"/>
          </a:xfrm>
          <a:prstGeom prst="rect">
            <a:avLst/>
          </a:prstGeom>
          <a:noFill/>
          <a:ln w="9525">
            <a:noFill/>
          </a:ln>
        </p:spPr>
        <p:txBody>
          <a:bodyPr wrap="square" anchor="t" anchorCtr="0">
            <a:spAutoFit/>
          </a:bodyPr>
          <a:p>
            <a:pPr algn="ctr"/>
            <a:r>
              <a:rPr lang="zh-CN" altLang="en-US" sz="1400" b="1">
                <a:latin typeface="微软雅黑" panose="020B0503020204020204" pitchFamily="34" charset="-122"/>
                <a:ea typeface="微软雅黑" panose="020B0503020204020204" pitchFamily="34" charset="-122"/>
              </a:rPr>
              <a:t>负责项目宣传与</a:t>
            </a:r>
            <a:endParaRPr lang="zh-CN" altLang="en-US" sz="1400" b="1">
              <a:latin typeface="微软雅黑" panose="020B0503020204020204" pitchFamily="34" charset="-122"/>
              <a:ea typeface="微软雅黑" panose="020B0503020204020204" pitchFamily="34" charset="-122"/>
            </a:endParaRPr>
          </a:p>
          <a:p>
            <a:pPr algn="ctr"/>
            <a:r>
              <a:rPr lang="zh-CN" altLang="en-US" sz="1400" b="1">
                <a:latin typeface="微软雅黑" panose="020B0503020204020204" pitchFamily="34" charset="-122"/>
                <a:ea typeface="微软雅黑" panose="020B0503020204020204" pitchFamily="34" charset="-122"/>
              </a:rPr>
              <a:t>推文制作</a:t>
            </a:r>
            <a:endParaRPr lang="zh-CN" altLang="en-US" sz="1400" b="1">
              <a:latin typeface="微软雅黑" panose="020B0503020204020204" pitchFamily="34" charset="-122"/>
              <a:ea typeface="微软雅黑" panose="020B0503020204020204" pitchFamily="34" charset="-122"/>
            </a:endParaRPr>
          </a:p>
        </p:txBody>
      </p:sp>
      <p:sp>
        <p:nvSpPr>
          <p:cNvPr id="35869" name="文本框 34"/>
          <p:cNvSpPr txBox="1"/>
          <p:nvPr>
            <p:custDataLst>
              <p:tags r:id="rId33"/>
            </p:custDataLst>
          </p:nvPr>
        </p:nvSpPr>
        <p:spPr>
          <a:xfrm>
            <a:off x="1749425" y="3959225"/>
            <a:ext cx="1838325" cy="522288"/>
          </a:xfrm>
          <a:prstGeom prst="rect">
            <a:avLst/>
          </a:prstGeom>
          <a:noFill/>
          <a:ln w="9525">
            <a:noFill/>
          </a:ln>
        </p:spPr>
        <p:txBody>
          <a:bodyPr wrap="square" anchor="t" anchorCtr="0">
            <a:spAutoFit/>
          </a:bodyPr>
          <a:p>
            <a:pPr algn="ctr"/>
            <a:r>
              <a:rPr lang="zh-CN" altLang="en-US" sz="1400" b="1">
                <a:latin typeface="微软雅黑" panose="020B0503020204020204" pitchFamily="34" charset="-122"/>
                <a:ea typeface="微软雅黑" panose="020B0503020204020204" pitchFamily="34" charset="-122"/>
              </a:rPr>
              <a:t>负责市场营销与</a:t>
            </a:r>
            <a:endParaRPr lang="zh-CN" altLang="en-US" sz="1400" b="1">
              <a:latin typeface="微软雅黑" panose="020B0503020204020204" pitchFamily="34" charset="-122"/>
              <a:ea typeface="微软雅黑" panose="020B0503020204020204" pitchFamily="34" charset="-122"/>
            </a:endParaRPr>
          </a:p>
          <a:p>
            <a:pPr algn="ctr"/>
            <a:r>
              <a:rPr lang="zh-CN" altLang="en-US" sz="1400" b="1">
                <a:latin typeface="微软雅黑" panose="020B0503020204020204" pitchFamily="34" charset="-122"/>
                <a:ea typeface="微软雅黑" panose="020B0503020204020204" pitchFamily="34" charset="-122"/>
              </a:rPr>
              <a:t>产品销售</a:t>
            </a:r>
            <a:endParaRPr lang="zh-CN" altLang="en-US" sz="1400" b="1">
              <a:latin typeface="微软雅黑" panose="020B0503020204020204" pitchFamily="34" charset="-122"/>
              <a:ea typeface="微软雅黑" panose="020B0503020204020204" pitchFamily="34" charset="-122"/>
            </a:endParaRPr>
          </a:p>
        </p:txBody>
      </p:sp>
      <p:sp>
        <p:nvSpPr>
          <p:cNvPr id="35870" name="文本框 36"/>
          <p:cNvSpPr txBox="1"/>
          <p:nvPr>
            <p:custDataLst>
              <p:tags r:id="rId34"/>
            </p:custDataLst>
          </p:nvPr>
        </p:nvSpPr>
        <p:spPr>
          <a:xfrm>
            <a:off x="5562600" y="3959225"/>
            <a:ext cx="1839913" cy="522288"/>
          </a:xfrm>
          <a:prstGeom prst="rect">
            <a:avLst/>
          </a:prstGeom>
          <a:noFill/>
          <a:ln w="9525">
            <a:noFill/>
          </a:ln>
        </p:spPr>
        <p:txBody>
          <a:bodyPr wrap="square" anchor="t" anchorCtr="0">
            <a:spAutoFit/>
          </a:bodyPr>
          <a:p>
            <a:pPr algn="ctr"/>
            <a:r>
              <a:rPr lang="zh-CN" altLang="en-US" sz="1400" b="1">
                <a:latin typeface="微软雅黑" panose="020B0503020204020204" pitchFamily="34" charset="-122"/>
                <a:ea typeface="微软雅黑" panose="020B0503020204020204" pitchFamily="34" charset="-122"/>
              </a:rPr>
              <a:t>负责方案策划与</a:t>
            </a:r>
            <a:endParaRPr lang="zh-CN" altLang="en-US" sz="1400" b="1">
              <a:latin typeface="微软雅黑" panose="020B0503020204020204" pitchFamily="34" charset="-122"/>
              <a:ea typeface="微软雅黑" panose="020B0503020204020204" pitchFamily="34" charset="-122"/>
            </a:endParaRPr>
          </a:p>
          <a:p>
            <a:pPr algn="ctr"/>
            <a:r>
              <a:rPr lang="zh-CN" altLang="en-US" sz="1400" b="1">
                <a:latin typeface="微软雅黑" panose="020B0503020204020204" pitchFamily="34" charset="-122"/>
                <a:ea typeface="微软雅黑" panose="020B0503020204020204" pitchFamily="34" charset="-122"/>
              </a:rPr>
              <a:t>市场调研</a:t>
            </a:r>
            <a:endParaRPr lang="zh-CN" altLang="en-US" sz="1400" b="1">
              <a:latin typeface="微软雅黑" panose="020B0503020204020204" pitchFamily="34" charset="-122"/>
              <a:ea typeface="微软雅黑" panose="020B0503020204020204" pitchFamily="34" charset="-122"/>
            </a:endParaRPr>
          </a:p>
        </p:txBody>
      </p:sp>
      <p:sp>
        <p:nvSpPr>
          <p:cNvPr id="35871" name="文本框 37"/>
          <p:cNvSpPr txBox="1"/>
          <p:nvPr>
            <p:custDataLst>
              <p:tags r:id="rId35"/>
            </p:custDataLst>
          </p:nvPr>
        </p:nvSpPr>
        <p:spPr>
          <a:xfrm>
            <a:off x="7350125" y="3959225"/>
            <a:ext cx="1839913" cy="522288"/>
          </a:xfrm>
          <a:prstGeom prst="rect">
            <a:avLst/>
          </a:prstGeom>
          <a:noFill/>
          <a:ln w="9525">
            <a:noFill/>
          </a:ln>
        </p:spPr>
        <p:txBody>
          <a:bodyPr wrap="square" anchor="t" anchorCtr="0">
            <a:spAutoFit/>
          </a:bodyPr>
          <a:p>
            <a:pPr algn="ctr"/>
            <a:r>
              <a:rPr lang="zh-CN" altLang="en-US" sz="1400" b="1">
                <a:latin typeface="微软雅黑" panose="020B0503020204020204" pitchFamily="34" charset="-122"/>
                <a:ea typeface="微软雅黑" panose="020B0503020204020204" pitchFamily="34" charset="-122"/>
              </a:rPr>
              <a:t>负责财务管理与</a:t>
            </a:r>
            <a:endParaRPr lang="zh-CN" altLang="en-US" sz="1400" b="1">
              <a:latin typeface="微软雅黑" panose="020B0503020204020204" pitchFamily="34" charset="-122"/>
              <a:ea typeface="微软雅黑" panose="020B0503020204020204" pitchFamily="34" charset="-122"/>
            </a:endParaRPr>
          </a:p>
          <a:p>
            <a:pPr algn="ctr"/>
            <a:r>
              <a:rPr lang="zh-CN" altLang="en-US" sz="1400" b="1">
                <a:latin typeface="微软雅黑" panose="020B0503020204020204" pitchFamily="34" charset="-122"/>
                <a:ea typeface="微软雅黑" panose="020B0503020204020204" pitchFamily="34" charset="-122"/>
              </a:rPr>
              <a:t>路演答辩</a:t>
            </a:r>
            <a:endParaRPr lang="zh-CN" altLang="en-US" sz="1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848"/>
                                        </p:tgtEl>
                                        <p:attrNameLst>
                                          <p:attrName>style.visibility</p:attrName>
                                        </p:attrNameLst>
                                      </p:cBhvr>
                                      <p:to>
                                        <p:strVal val="visible"/>
                                      </p:to>
                                    </p:set>
                                    <p:animEffect transition="in" filter="fade">
                                      <p:cBhvr>
                                        <p:cTn id="7" dur="1000"/>
                                        <p:tgtEl>
                                          <p:spTgt spid="35848"/>
                                        </p:tgtEl>
                                      </p:cBhvr>
                                    </p:animEffect>
                                    <p:anim calcmode="lin" valueType="num">
                                      <p:cBhvr>
                                        <p:cTn id="8" dur="1000" fill="hold"/>
                                        <p:tgtEl>
                                          <p:spTgt spid="35848"/>
                                        </p:tgtEl>
                                        <p:attrNameLst>
                                          <p:attrName>ppt_x</p:attrName>
                                        </p:attrNameLst>
                                      </p:cBhvr>
                                      <p:tavLst>
                                        <p:tav tm="0">
                                          <p:val>
                                            <p:strVal val="#ppt_x"/>
                                          </p:val>
                                        </p:tav>
                                        <p:tav tm="100000">
                                          <p:val>
                                            <p:strVal val="#ppt_x"/>
                                          </p:val>
                                        </p:tav>
                                      </p:tavLst>
                                    </p:anim>
                                    <p:anim calcmode="lin" valueType="num">
                                      <p:cBhvr>
                                        <p:cTn id="9" dur="1000" fill="hold"/>
                                        <p:tgtEl>
                                          <p:spTgt spid="3584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5849"/>
                                        </p:tgtEl>
                                        <p:attrNameLst>
                                          <p:attrName>style.visibility</p:attrName>
                                        </p:attrNameLst>
                                      </p:cBhvr>
                                      <p:to>
                                        <p:strVal val="visible"/>
                                      </p:to>
                                    </p:set>
                                    <p:animEffect transition="in" filter="fade">
                                      <p:cBhvr>
                                        <p:cTn id="22" dur="1000"/>
                                        <p:tgtEl>
                                          <p:spTgt spid="35849"/>
                                        </p:tgtEl>
                                      </p:cBhvr>
                                    </p:animEffect>
                                    <p:anim calcmode="lin" valueType="num">
                                      <p:cBhvr>
                                        <p:cTn id="23" dur="1000" fill="hold"/>
                                        <p:tgtEl>
                                          <p:spTgt spid="35849"/>
                                        </p:tgtEl>
                                        <p:attrNameLst>
                                          <p:attrName>ppt_x</p:attrName>
                                        </p:attrNameLst>
                                      </p:cBhvr>
                                      <p:tavLst>
                                        <p:tav tm="0">
                                          <p:val>
                                            <p:strVal val="#ppt_x"/>
                                          </p:val>
                                        </p:tav>
                                        <p:tav tm="100000">
                                          <p:val>
                                            <p:strVal val="#ppt_x"/>
                                          </p:val>
                                        </p:tav>
                                      </p:tavLst>
                                    </p:anim>
                                    <p:anim calcmode="lin" valueType="num">
                                      <p:cBhvr>
                                        <p:cTn id="24" dur="1000" fill="hold"/>
                                        <p:tgtEl>
                                          <p:spTgt spid="3584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5850"/>
                                        </p:tgtEl>
                                        <p:attrNameLst>
                                          <p:attrName>style.visibility</p:attrName>
                                        </p:attrNameLst>
                                      </p:cBhvr>
                                      <p:to>
                                        <p:strVal val="visible"/>
                                      </p:to>
                                    </p:set>
                                    <p:animEffect transition="in" filter="fade">
                                      <p:cBhvr>
                                        <p:cTn id="37" dur="1000"/>
                                        <p:tgtEl>
                                          <p:spTgt spid="35850"/>
                                        </p:tgtEl>
                                      </p:cBhvr>
                                    </p:animEffect>
                                    <p:anim calcmode="lin" valueType="num">
                                      <p:cBhvr>
                                        <p:cTn id="38" dur="1000" fill="hold"/>
                                        <p:tgtEl>
                                          <p:spTgt spid="35850"/>
                                        </p:tgtEl>
                                        <p:attrNameLst>
                                          <p:attrName>ppt_x</p:attrName>
                                        </p:attrNameLst>
                                      </p:cBhvr>
                                      <p:tavLst>
                                        <p:tav tm="0">
                                          <p:val>
                                            <p:strVal val="#ppt_x"/>
                                          </p:val>
                                        </p:tav>
                                        <p:tav tm="100000">
                                          <p:val>
                                            <p:strVal val="#ppt_x"/>
                                          </p:val>
                                        </p:tav>
                                      </p:tavLst>
                                    </p:anim>
                                    <p:anim calcmode="lin" valueType="num">
                                      <p:cBhvr>
                                        <p:cTn id="39" dur="1000" fill="hold"/>
                                        <p:tgtEl>
                                          <p:spTgt spid="3585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5851"/>
                                        </p:tgtEl>
                                        <p:attrNameLst>
                                          <p:attrName>style.visibility</p:attrName>
                                        </p:attrNameLst>
                                      </p:cBhvr>
                                      <p:to>
                                        <p:strVal val="visible"/>
                                      </p:to>
                                    </p:set>
                                    <p:animEffect transition="in" filter="fade">
                                      <p:cBhvr>
                                        <p:cTn id="57" dur="1000"/>
                                        <p:tgtEl>
                                          <p:spTgt spid="35851"/>
                                        </p:tgtEl>
                                      </p:cBhvr>
                                    </p:animEffect>
                                    <p:anim calcmode="lin" valueType="num">
                                      <p:cBhvr>
                                        <p:cTn id="58" dur="1000" fill="hold"/>
                                        <p:tgtEl>
                                          <p:spTgt spid="35851"/>
                                        </p:tgtEl>
                                        <p:attrNameLst>
                                          <p:attrName>ppt_x</p:attrName>
                                        </p:attrNameLst>
                                      </p:cBhvr>
                                      <p:tavLst>
                                        <p:tav tm="0">
                                          <p:val>
                                            <p:strVal val="#ppt_x"/>
                                          </p:val>
                                        </p:tav>
                                        <p:tav tm="100000">
                                          <p:val>
                                            <p:strVal val="#ppt_x"/>
                                          </p:val>
                                        </p:tav>
                                      </p:tavLst>
                                    </p:anim>
                                    <p:anim calcmode="lin" valueType="num">
                                      <p:cBhvr>
                                        <p:cTn id="59" dur="1000" fill="hold"/>
                                        <p:tgtEl>
                                          <p:spTgt spid="3585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5847"/>
                                        </p:tgtEl>
                                        <p:attrNameLst>
                                          <p:attrName>style.visibility</p:attrName>
                                        </p:attrNameLst>
                                      </p:cBhvr>
                                      <p:to>
                                        <p:strVal val="visible"/>
                                      </p:to>
                                    </p:set>
                                    <p:animEffect transition="in" filter="fade">
                                      <p:cBhvr>
                                        <p:cTn id="77" dur="1000"/>
                                        <p:tgtEl>
                                          <p:spTgt spid="35847"/>
                                        </p:tgtEl>
                                      </p:cBhvr>
                                    </p:animEffect>
                                    <p:anim calcmode="lin" valueType="num">
                                      <p:cBhvr>
                                        <p:cTn id="78" dur="1000" fill="hold"/>
                                        <p:tgtEl>
                                          <p:spTgt spid="35847"/>
                                        </p:tgtEl>
                                        <p:attrNameLst>
                                          <p:attrName>ppt_x</p:attrName>
                                        </p:attrNameLst>
                                      </p:cBhvr>
                                      <p:tavLst>
                                        <p:tav tm="0">
                                          <p:val>
                                            <p:strVal val="#ppt_x"/>
                                          </p:val>
                                        </p:tav>
                                        <p:tav tm="100000">
                                          <p:val>
                                            <p:strVal val="#ppt_x"/>
                                          </p:val>
                                        </p:tav>
                                      </p:tavLst>
                                    </p:anim>
                                    <p:anim calcmode="lin" valueType="num">
                                      <p:cBhvr>
                                        <p:cTn id="79" dur="1000" fill="hold"/>
                                        <p:tgtEl>
                                          <p:spTgt spid="3584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1000"/>
                                        <p:tgtEl>
                                          <p:spTgt spid="26"/>
                                        </p:tgtEl>
                                      </p:cBhvr>
                                    </p:animEffect>
                                    <p:anim calcmode="lin" valueType="num">
                                      <p:cBhvr>
                                        <p:cTn id="88" dur="1000" fill="hold"/>
                                        <p:tgtEl>
                                          <p:spTgt spid="26"/>
                                        </p:tgtEl>
                                        <p:attrNameLst>
                                          <p:attrName>ppt_x</p:attrName>
                                        </p:attrNameLst>
                                      </p:cBhvr>
                                      <p:tavLst>
                                        <p:tav tm="0">
                                          <p:val>
                                            <p:strVal val="#ppt_x"/>
                                          </p:val>
                                        </p:tav>
                                        <p:tav tm="100000">
                                          <p:val>
                                            <p:strVal val="#ppt_x"/>
                                          </p:val>
                                        </p:tav>
                                      </p:tavLst>
                                    </p:anim>
                                    <p:anim calcmode="lin" valueType="num">
                                      <p:cBhvr>
                                        <p:cTn id="89" dur="1000" fill="hold"/>
                                        <p:tgtEl>
                                          <p:spTgt spid="2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1000"/>
                                        <p:tgtEl>
                                          <p:spTgt spid="33"/>
                                        </p:tgtEl>
                                      </p:cBhvr>
                                    </p:animEffect>
                                    <p:anim calcmode="lin" valueType="num">
                                      <p:cBhvr>
                                        <p:cTn id="93" dur="1000" fill="hold"/>
                                        <p:tgtEl>
                                          <p:spTgt spid="33"/>
                                        </p:tgtEl>
                                        <p:attrNameLst>
                                          <p:attrName>ppt_x</p:attrName>
                                        </p:attrNameLst>
                                      </p:cBhvr>
                                      <p:tavLst>
                                        <p:tav tm="0">
                                          <p:val>
                                            <p:strVal val="#ppt_x"/>
                                          </p:val>
                                        </p:tav>
                                        <p:tav tm="100000">
                                          <p:val>
                                            <p:strVal val="#ppt_x"/>
                                          </p:val>
                                        </p:tav>
                                      </p:tavLst>
                                    </p:anim>
                                    <p:anim calcmode="lin" valueType="num">
                                      <p:cBhvr>
                                        <p:cTn id="94" dur="1000" fill="hold"/>
                                        <p:tgtEl>
                                          <p:spTgt spid="3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anim calcmode="lin" valueType="num">
                                      <p:cBhvr>
                                        <p:cTn id="98" dur="1000" fill="hold"/>
                                        <p:tgtEl>
                                          <p:spTgt spid="28"/>
                                        </p:tgtEl>
                                        <p:attrNameLst>
                                          <p:attrName>ppt_x</p:attrName>
                                        </p:attrNameLst>
                                      </p:cBhvr>
                                      <p:tavLst>
                                        <p:tav tm="0">
                                          <p:val>
                                            <p:strVal val="#ppt_x"/>
                                          </p:val>
                                        </p:tav>
                                        <p:tav tm="100000">
                                          <p:val>
                                            <p:strVal val="#ppt_x"/>
                                          </p:val>
                                        </p:tav>
                                      </p:tavLst>
                                    </p:anim>
                                    <p:anim calcmode="lin" valueType="num">
                                      <p:cBhvr>
                                        <p:cTn id="99" dur="1000" fill="hold"/>
                                        <p:tgtEl>
                                          <p:spTgt spid="28"/>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1000"/>
                                        <p:tgtEl>
                                          <p:spTgt spid="23"/>
                                        </p:tgtEl>
                                      </p:cBhvr>
                                    </p:animEffect>
                                    <p:anim calcmode="lin" valueType="num">
                                      <p:cBhvr>
                                        <p:cTn id="103" dur="1000" fill="hold"/>
                                        <p:tgtEl>
                                          <p:spTgt spid="23"/>
                                        </p:tgtEl>
                                        <p:attrNameLst>
                                          <p:attrName>ppt_x</p:attrName>
                                        </p:attrNameLst>
                                      </p:cBhvr>
                                      <p:tavLst>
                                        <p:tav tm="0">
                                          <p:val>
                                            <p:strVal val="#ppt_x"/>
                                          </p:val>
                                        </p:tav>
                                        <p:tav tm="100000">
                                          <p:val>
                                            <p:strVal val="#ppt_x"/>
                                          </p:val>
                                        </p:tav>
                                      </p:tavLst>
                                    </p:anim>
                                    <p:anim calcmode="lin" valueType="num">
                                      <p:cBhvr>
                                        <p:cTn id="10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2" grpId="0"/>
      <p:bldP spid="17" grpId="0" animBg="1"/>
      <p:bldP spid="29" grpId="0"/>
      <p:bldP spid="18" grpId="0" animBg="1"/>
      <p:bldP spid="24" grpId="0" animBg="1"/>
      <p:bldP spid="30" grpId="0"/>
      <p:bldP spid="20" grpId="0" animBg="1"/>
      <p:bldP spid="25" grpId="0" animBg="1"/>
      <p:bldP spid="31" grpId="0"/>
      <p:bldP spid="21" grpId="0" animBg="1"/>
      <p:bldP spid="26" grpId="0" animBg="1"/>
      <p:bldP spid="33" grpId="0"/>
      <p:bldP spid="28"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18"/>
          <p:cNvSpPr txBox="1"/>
          <p:nvPr/>
        </p:nvSpPr>
        <p:spPr>
          <a:xfrm>
            <a:off x="219075" y="139700"/>
            <a:ext cx="1416050" cy="461963"/>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团队导师</a:t>
            </a:r>
            <a:endParaRPr lang="zh-CN" altLang="en-US" sz="2400" b="1" dirty="0">
              <a:solidFill>
                <a:srgbClr val="2727EC"/>
              </a:solidFill>
              <a:latin typeface="微软雅黑" panose="020B0503020204020204" pitchFamily="34" charset="-122"/>
              <a:ea typeface="微软雅黑" panose="020B0503020204020204" pitchFamily="34" charset="-122"/>
              <a:sym typeface="印品黑体" charset="0"/>
            </a:endParaRPr>
          </a:p>
        </p:txBody>
      </p:sp>
      <p:sp>
        <p:nvSpPr>
          <p:cNvPr id="37890" name="文本框 6"/>
          <p:cNvSpPr txBox="1"/>
          <p:nvPr/>
        </p:nvSpPr>
        <p:spPr>
          <a:xfrm>
            <a:off x="5351463" y="711200"/>
            <a:ext cx="2070100" cy="2276475"/>
          </a:xfrm>
          <a:prstGeom prst="rect">
            <a:avLst/>
          </a:prstGeom>
          <a:noFill/>
          <a:ln w="9525">
            <a:noFill/>
          </a:ln>
        </p:spPr>
        <p:txBody>
          <a:bodyPr wrap="square" anchor="t" anchorCtr="0">
            <a:spAutoFit/>
          </a:bodyPr>
          <a:p>
            <a:pPr>
              <a:lnSpc>
                <a:spcPct val="150000"/>
              </a:lnSpc>
            </a:pPr>
            <a:r>
              <a:rPr lang="zh-CN" altLang="en-US" sz="1400" b="1" dirty="0">
                <a:latin typeface="微软雅黑" panose="020B0503020204020204" pitchFamily="34" charset="-122"/>
                <a:ea typeface="微软雅黑" panose="020B0503020204020204" pitchFamily="34" charset="-122"/>
                <a:sym typeface="印品黑体" charset="0"/>
              </a:rPr>
              <a:t>罗养霞  </a:t>
            </a:r>
            <a:r>
              <a:rPr lang="zh-CN" altLang="en-US" sz="1400" dirty="0">
                <a:latin typeface="微软雅黑" panose="020B0503020204020204" pitchFamily="34" charset="-122"/>
                <a:ea typeface="微软雅黑" panose="020B0503020204020204" pitchFamily="34" charset="-122"/>
                <a:sym typeface="印品黑体" charset="0"/>
              </a:rPr>
              <a:t>教授、博士</a:t>
            </a:r>
            <a:endParaRPr lang="en-US" altLang="zh-CN" sz="1400" dirty="0">
              <a:latin typeface="微软雅黑" panose="020B0503020204020204" pitchFamily="34" charset="-122"/>
              <a:ea typeface="微软雅黑" panose="020B0503020204020204" pitchFamily="34" charset="-122"/>
              <a:sym typeface="印品黑体" charset="0"/>
            </a:endParaRPr>
          </a:p>
          <a:p>
            <a:pPr algn="just">
              <a:lnSpc>
                <a:spcPct val="150000"/>
              </a:lnSpc>
            </a:pPr>
            <a:r>
              <a:rPr lang="zh-CN" altLang="en-US" sz="1400" dirty="0">
                <a:latin typeface="微软雅黑" panose="020B0503020204020204" pitchFamily="34" charset="-122"/>
                <a:ea typeface="微软雅黑" panose="020B0503020204020204" pitchFamily="34" charset="-122"/>
                <a:sym typeface="印品黑体" charset="0"/>
              </a:rPr>
              <a:t>计算机软件与理论专业</a:t>
            </a:r>
            <a:endParaRPr lang="en-US" altLang="zh-CN" sz="1400" dirty="0">
              <a:latin typeface="微软雅黑" panose="020B0503020204020204" pitchFamily="34" charset="-122"/>
              <a:ea typeface="微软雅黑" panose="020B0503020204020204" pitchFamily="34" charset="-122"/>
              <a:sym typeface="印品黑体" charset="0"/>
            </a:endParaRPr>
          </a:p>
          <a:p>
            <a:pPr>
              <a:lnSpc>
                <a:spcPct val="150000"/>
              </a:lnSpc>
            </a:pPr>
            <a:r>
              <a:rPr lang="zh-CN" altLang="en-US" sz="1400" dirty="0">
                <a:latin typeface="微软雅黑" panose="020B0503020204020204" pitchFamily="34" charset="-122"/>
                <a:ea typeface="微软雅黑" panose="020B0503020204020204" pitchFamily="34" charset="-122"/>
                <a:sym typeface="印品黑体" charset="0"/>
              </a:rPr>
              <a:t>研究产学研融合教学</a:t>
            </a:r>
            <a:endParaRPr lang="en-US" altLang="zh-CN" sz="1400" dirty="0">
              <a:latin typeface="微软雅黑" panose="020B0503020204020204" pitchFamily="34" charset="-122"/>
              <a:ea typeface="微软雅黑" panose="020B0503020204020204" pitchFamily="34" charset="-122"/>
              <a:sym typeface="印品黑体" charset="0"/>
            </a:endParaRPr>
          </a:p>
          <a:p>
            <a:pPr>
              <a:lnSpc>
                <a:spcPct val="150000"/>
              </a:lnSpc>
            </a:pPr>
            <a:r>
              <a:rPr lang="zh-CN" altLang="en-US" sz="1400" dirty="0">
                <a:latin typeface="微软雅黑" panose="020B0503020204020204" pitchFamily="34" charset="-122"/>
                <a:ea typeface="微软雅黑" panose="020B0503020204020204" pitchFamily="34" charset="-122"/>
                <a:sym typeface="印品黑体" charset="0"/>
              </a:rPr>
              <a:t>优秀创新创业指导教师</a:t>
            </a:r>
            <a:endParaRPr lang="en-US" altLang="zh-CN" sz="1400" dirty="0">
              <a:latin typeface="微软雅黑" panose="020B0503020204020204" pitchFamily="34" charset="-122"/>
              <a:ea typeface="微软雅黑" panose="020B0503020204020204" pitchFamily="34" charset="-122"/>
              <a:sym typeface="印品黑体" charset="0"/>
            </a:endParaRPr>
          </a:p>
          <a:p>
            <a:pPr>
              <a:lnSpc>
                <a:spcPct val="150000"/>
              </a:lnSpc>
            </a:pPr>
            <a:r>
              <a:rPr lang="zh-CN" altLang="en-US" sz="1400" dirty="0">
                <a:latin typeface="微软雅黑" panose="020B0503020204020204" pitchFamily="34" charset="-122"/>
                <a:ea typeface="微软雅黑" panose="020B0503020204020204" pitchFamily="34" charset="-122"/>
                <a:sym typeface="印品黑体" charset="0"/>
              </a:rPr>
              <a:t>指导团队软件开发、设计、实现与维护等。</a:t>
            </a:r>
            <a:endParaRPr lang="en-US" altLang="zh-CN" sz="1400" dirty="0">
              <a:latin typeface="微软雅黑" panose="020B0503020204020204" pitchFamily="34" charset="-122"/>
              <a:ea typeface="微软雅黑" panose="020B0503020204020204" pitchFamily="34" charset="-122"/>
              <a:sym typeface="印品黑体" charset="0"/>
            </a:endParaRPr>
          </a:p>
          <a:p>
            <a:endParaRPr lang="zh-CN" altLang="en-US" sz="1600" dirty="0">
              <a:latin typeface="微软雅黑" panose="020B0503020204020204" pitchFamily="34" charset="-122"/>
              <a:ea typeface="微软雅黑" panose="020B0503020204020204" pitchFamily="34" charset="-122"/>
              <a:sym typeface="印品黑体" charset="0"/>
            </a:endParaRPr>
          </a:p>
        </p:txBody>
      </p:sp>
      <p:sp>
        <p:nvSpPr>
          <p:cNvPr id="37891" name="文本框 7"/>
          <p:cNvSpPr txBox="1"/>
          <p:nvPr/>
        </p:nvSpPr>
        <p:spPr>
          <a:xfrm>
            <a:off x="2289175" y="2768600"/>
            <a:ext cx="2465388" cy="1943100"/>
          </a:xfrm>
          <a:prstGeom prst="rect">
            <a:avLst/>
          </a:prstGeom>
          <a:noFill/>
          <a:ln w="9525">
            <a:noFill/>
          </a:ln>
        </p:spPr>
        <p:txBody>
          <a:bodyPr wrap="square" anchor="t" anchorCtr="0"/>
          <a:p>
            <a:pPr>
              <a:lnSpc>
                <a:spcPct val="150000"/>
              </a:lnSpc>
            </a:pPr>
            <a:r>
              <a:rPr lang="zh-CN" altLang="en-US" sz="1400" b="1" dirty="0">
                <a:latin typeface="微软雅黑" panose="020B0503020204020204" pitchFamily="34" charset="-122"/>
                <a:ea typeface="微软雅黑" panose="020B0503020204020204" pitchFamily="34" charset="-122"/>
                <a:sym typeface="印品黑体" charset="0"/>
              </a:rPr>
              <a:t>张艳平 </a:t>
            </a:r>
            <a:r>
              <a:rPr lang="zh-CN" altLang="en-US" sz="1400" dirty="0">
                <a:latin typeface="微软雅黑" panose="020B0503020204020204" pitchFamily="34" charset="-122"/>
                <a:ea typeface="微软雅黑" panose="020B0503020204020204" pitchFamily="34" charset="-122"/>
                <a:sym typeface="印品黑体" charset="0"/>
              </a:rPr>
              <a:t>副究员 硕士</a:t>
            </a:r>
            <a:endParaRPr lang="zh-CN" altLang="en-US" sz="1400" dirty="0">
              <a:latin typeface="微软雅黑" panose="020B0503020204020204" pitchFamily="34" charset="-122"/>
              <a:ea typeface="微软雅黑" panose="020B0503020204020204" pitchFamily="34" charset="-122"/>
              <a:sym typeface="印品黑体" charset="0"/>
            </a:endParaRPr>
          </a:p>
          <a:p>
            <a:pPr>
              <a:lnSpc>
                <a:spcPct val="150000"/>
              </a:lnSpc>
            </a:pPr>
            <a:r>
              <a:rPr lang="zh-CN" altLang="en-US" sz="1400" dirty="0">
                <a:latin typeface="微软雅黑" panose="020B0503020204020204" pitchFamily="34" charset="-122"/>
                <a:ea typeface="微软雅黑" panose="020B0503020204020204" pitchFamily="34" charset="-122"/>
                <a:sym typeface="印品黑体" charset="0"/>
              </a:rPr>
              <a:t>创新创业优秀教师</a:t>
            </a:r>
            <a:endParaRPr lang="en-US" altLang="zh-CN" sz="1400" dirty="0">
              <a:latin typeface="微软雅黑" panose="020B0503020204020204" pitchFamily="34" charset="-122"/>
              <a:ea typeface="微软雅黑" panose="020B0503020204020204" pitchFamily="34" charset="-122"/>
              <a:sym typeface="印品黑体" charset="0"/>
            </a:endParaRPr>
          </a:p>
          <a:p>
            <a:pPr>
              <a:lnSpc>
                <a:spcPct val="150000"/>
              </a:lnSpc>
            </a:pPr>
            <a:r>
              <a:rPr lang="zh-CN" altLang="en-US" sz="1400" dirty="0">
                <a:latin typeface="微软雅黑" panose="020B0503020204020204" pitchFamily="34" charset="-122"/>
                <a:ea typeface="微软雅黑" panose="020B0503020204020204" pitchFamily="34" charset="-122"/>
              </a:rPr>
              <a:t>长期从事双创教育管理</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创新创业优秀指导教师</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指导学生项目规划</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以及团队结构优化。</a:t>
            </a:r>
            <a:endParaRPr lang="en-US" altLang="zh-CN" sz="1400" dirty="0">
              <a:latin typeface="微软雅黑" panose="020B0503020204020204" pitchFamily="34" charset="-122"/>
              <a:ea typeface="微软雅黑" panose="020B0503020204020204" pitchFamily="34" charset="-122"/>
            </a:endParaRPr>
          </a:p>
        </p:txBody>
      </p:sp>
      <p:sp>
        <p:nvSpPr>
          <p:cNvPr id="37892" name="文本框 12"/>
          <p:cNvSpPr txBox="1"/>
          <p:nvPr/>
        </p:nvSpPr>
        <p:spPr>
          <a:xfrm>
            <a:off x="4808538" y="2774950"/>
            <a:ext cx="2192337" cy="2246313"/>
          </a:xfrm>
          <a:prstGeom prst="rect">
            <a:avLst/>
          </a:prstGeom>
          <a:noFill/>
          <a:ln w="9525">
            <a:noFill/>
          </a:ln>
        </p:spPr>
        <p:txBody>
          <a:bodyPr wrap="square" anchor="t" anchorCtr="0">
            <a:spAutoFit/>
          </a:bodyPr>
          <a:p>
            <a:pPr>
              <a:lnSpc>
                <a:spcPct val="150000"/>
              </a:lnSpc>
            </a:pPr>
            <a:r>
              <a:rPr lang="zh-CN" altLang="en-US" sz="1400" b="1" dirty="0">
                <a:latin typeface="微软雅黑" panose="020B0503020204020204" pitchFamily="34" charset="-122"/>
                <a:ea typeface="微软雅黑" panose="020B0503020204020204" pitchFamily="34" charset="-122"/>
                <a:sym typeface="印品黑体" charset="0"/>
              </a:rPr>
              <a:t>王莉</a:t>
            </a:r>
            <a:r>
              <a:rPr lang="zh-CN" altLang="en-US" sz="1400" dirty="0">
                <a:latin typeface="微软雅黑" panose="020B0503020204020204" pitchFamily="34" charset="-122"/>
                <a:ea typeface="微软雅黑" panose="020B0503020204020204" pitchFamily="34" charset="-122"/>
                <a:sym typeface="印品黑体" charset="0"/>
              </a:rPr>
              <a:t> 副教授 硕士</a:t>
            </a:r>
            <a:endParaRPr lang="zh-CN" altLang="en-US" sz="1400" dirty="0">
              <a:latin typeface="微软雅黑" panose="020B0503020204020204" pitchFamily="34" charset="-122"/>
              <a:ea typeface="微软雅黑" panose="020B0503020204020204" pitchFamily="34" charset="-122"/>
              <a:sym typeface="印品黑体" charset="0"/>
            </a:endParaRPr>
          </a:p>
          <a:p>
            <a:pPr>
              <a:lnSpc>
                <a:spcPct val="150000"/>
              </a:lnSpc>
            </a:pPr>
            <a:r>
              <a:rPr lang="zh-CN" altLang="en-US" sz="1400" dirty="0">
                <a:latin typeface="微软雅黑" panose="020B0503020204020204" pitchFamily="34" charset="-122"/>
                <a:ea typeface="微软雅黑" panose="020B0503020204020204" pitchFamily="34" charset="-122"/>
                <a:sym typeface="印品黑体" charset="0"/>
              </a:rPr>
              <a:t>思想政治教育优秀教师</a:t>
            </a:r>
            <a:endParaRPr lang="en-US" altLang="zh-CN" sz="1400" dirty="0">
              <a:latin typeface="微软雅黑" panose="020B0503020204020204" pitchFamily="34" charset="-122"/>
              <a:ea typeface="微软雅黑" panose="020B0503020204020204" pitchFamily="34" charset="-122"/>
              <a:sym typeface="印品黑体" charset="0"/>
            </a:endParaRPr>
          </a:p>
          <a:p>
            <a:pPr>
              <a:lnSpc>
                <a:spcPct val="150000"/>
              </a:lnSpc>
            </a:pPr>
            <a:r>
              <a:rPr lang="zh-CN" altLang="en-US" sz="1400" dirty="0">
                <a:latin typeface="微软雅黑" panose="020B0503020204020204" pitchFamily="34" charset="-122"/>
                <a:ea typeface="微软雅黑" panose="020B0503020204020204" pitchFamily="34" charset="-122"/>
                <a:sym typeface="印品黑体" charset="0"/>
              </a:rPr>
              <a:t>陕西省思政课教学团队能手称号；校师德先进个人，指导学生</a:t>
            </a:r>
            <a:r>
              <a:rPr lang="zh-CN" altLang="zh-CN" sz="1400" dirty="0">
                <a:latin typeface="微软雅黑" panose="020B0503020204020204" pitchFamily="34" charset="-122"/>
                <a:ea typeface="微软雅黑" panose="020B0503020204020204" pitchFamily="34" charset="-122"/>
              </a:rPr>
              <a:t>厚植家国情怀</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培育创新精神</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sym typeface="印品黑体" charset="0"/>
            </a:endParaRPr>
          </a:p>
          <a:p>
            <a:pPr algn="ctr"/>
            <a:endParaRPr lang="en-US" altLang="zh-CN" sz="1400" dirty="0">
              <a:latin typeface="微软雅黑" panose="020B0503020204020204" pitchFamily="34" charset="-122"/>
              <a:ea typeface="微软雅黑" panose="020B0503020204020204" pitchFamily="34" charset="-122"/>
            </a:endParaRPr>
          </a:p>
        </p:txBody>
      </p:sp>
      <p:pic>
        <p:nvPicPr>
          <p:cNvPr id="37893" name="图片 3"/>
          <p:cNvPicPr>
            <a:picLocks noChangeAspect="1"/>
          </p:cNvPicPr>
          <p:nvPr/>
        </p:nvPicPr>
        <p:blipFill>
          <a:blip r:embed="rId1"/>
          <a:stretch>
            <a:fillRect/>
          </a:stretch>
        </p:blipFill>
        <p:spPr>
          <a:xfrm rot="991943">
            <a:off x="565150" y="2070100"/>
            <a:ext cx="1946275" cy="2713038"/>
          </a:xfrm>
          <a:prstGeom prst="rect">
            <a:avLst/>
          </a:prstGeom>
          <a:noFill/>
          <a:ln w="9525">
            <a:noFill/>
          </a:ln>
        </p:spPr>
      </p:pic>
      <p:pic>
        <p:nvPicPr>
          <p:cNvPr id="37894" name="图片 9"/>
          <p:cNvPicPr>
            <a:picLocks noChangeAspect="1"/>
          </p:cNvPicPr>
          <p:nvPr/>
        </p:nvPicPr>
        <p:blipFill>
          <a:blip r:embed="rId2"/>
          <a:srcRect b="3690"/>
          <a:stretch>
            <a:fillRect/>
          </a:stretch>
        </p:blipFill>
        <p:spPr>
          <a:xfrm>
            <a:off x="6975475" y="2049463"/>
            <a:ext cx="1949450" cy="2551112"/>
          </a:xfrm>
          <a:prstGeom prst="rect">
            <a:avLst/>
          </a:prstGeom>
          <a:noFill/>
          <a:ln w="9525">
            <a:noFill/>
          </a:ln>
        </p:spPr>
      </p:pic>
      <p:pic>
        <p:nvPicPr>
          <p:cNvPr id="37895" name="图片 2"/>
          <p:cNvPicPr>
            <a:picLocks noChangeAspect="1"/>
          </p:cNvPicPr>
          <p:nvPr/>
        </p:nvPicPr>
        <p:blipFill>
          <a:blip r:embed="rId3">
            <a:clrChange>
              <a:clrFrom>
                <a:srgbClr val="FFFFFF"/>
              </a:clrFrom>
              <a:clrTo>
                <a:srgbClr val="FFFFFF">
                  <a:alpha val="0"/>
                </a:srgbClr>
              </a:clrTo>
            </a:clrChange>
          </a:blip>
          <a:stretch>
            <a:fillRect/>
          </a:stretch>
        </p:blipFill>
        <p:spPr>
          <a:xfrm>
            <a:off x="3263900" y="185738"/>
            <a:ext cx="2087563" cy="24209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7895"/>
                                        </p:tgtEl>
                                        <p:attrNameLst>
                                          <p:attrName>style.visibility</p:attrName>
                                        </p:attrNameLst>
                                      </p:cBhvr>
                                      <p:to>
                                        <p:strVal val="visible"/>
                                      </p:to>
                                    </p:set>
                                    <p:animEffect transition="in" filter="fade">
                                      <p:cBhvr>
                                        <p:cTn id="7" dur="1000"/>
                                        <p:tgtEl>
                                          <p:spTgt spid="37895"/>
                                        </p:tgtEl>
                                      </p:cBhvr>
                                    </p:animEffect>
                                    <p:anim calcmode="lin" valueType="num">
                                      <p:cBhvr>
                                        <p:cTn id="8" dur="1000" fill="hold"/>
                                        <p:tgtEl>
                                          <p:spTgt spid="37895"/>
                                        </p:tgtEl>
                                        <p:attrNameLst>
                                          <p:attrName>ppt_x</p:attrName>
                                        </p:attrNameLst>
                                      </p:cBhvr>
                                      <p:tavLst>
                                        <p:tav tm="0">
                                          <p:val>
                                            <p:strVal val="#ppt_x"/>
                                          </p:val>
                                        </p:tav>
                                        <p:tav tm="100000">
                                          <p:val>
                                            <p:strVal val="#ppt_x"/>
                                          </p:val>
                                        </p:tav>
                                      </p:tavLst>
                                    </p:anim>
                                    <p:anim calcmode="lin" valueType="num">
                                      <p:cBhvr>
                                        <p:cTn id="9" dur="1000" fill="hold"/>
                                        <p:tgtEl>
                                          <p:spTgt spid="3789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7893"/>
                                        </p:tgtEl>
                                        <p:attrNameLst>
                                          <p:attrName>style.visibility</p:attrName>
                                        </p:attrNameLst>
                                      </p:cBhvr>
                                      <p:to>
                                        <p:strVal val="visible"/>
                                      </p:to>
                                    </p:set>
                                    <p:animEffect transition="in" filter="fade">
                                      <p:cBhvr>
                                        <p:cTn id="12" dur="1000"/>
                                        <p:tgtEl>
                                          <p:spTgt spid="37893"/>
                                        </p:tgtEl>
                                      </p:cBhvr>
                                    </p:animEffect>
                                    <p:anim calcmode="lin" valueType="num">
                                      <p:cBhvr>
                                        <p:cTn id="13" dur="1000" fill="hold"/>
                                        <p:tgtEl>
                                          <p:spTgt spid="37893"/>
                                        </p:tgtEl>
                                        <p:attrNameLst>
                                          <p:attrName>ppt_x</p:attrName>
                                        </p:attrNameLst>
                                      </p:cBhvr>
                                      <p:tavLst>
                                        <p:tav tm="0">
                                          <p:val>
                                            <p:strVal val="#ppt_x"/>
                                          </p:val>
                                        </p:tav>
                                        <p:tav tm="100000">
                                          <p:val>
                                            <p:strVal val="#ppt_x"/>
                                          </p:val>
                                        </p:tav>
                                      </p:tavLst>
                                    </p:anim>
                                    <p:anim calcmode="lin" valueType="num">
                                      <p:cBhvr>
                                        <p:cTn id="14" dur="1000" fill="hold"/>
                                        <p:tgtEl>
                                          <p:spTgt spid="3789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7894"/>
                                        </p:tgtEl>
                                        <p:attrNameLst>
                                          <p:attrName>style.visibility</p:attrName>
                                        </p:attrNameLst>
                                      </p:cBhvr>
                                      <p:to>
                                        <p:strVal val="visible"/>
                                      </p:to>
                                    </p:set>
                                    <p:animEffect transition="in" filter="fade">
                                      <p:cBhvr>
                                        <p:cTn id="17" dur="1000"/>
                                        <p:tgtEl>
                                          <p:spTgt spid="37894"/>
                                        </p:tgtEl>
                                      </p:cBhvr>
                                    </p:animEffect>
                                    <p:anim calcmode="lin" valueType="num">
                                      <p:cBhvr>
                                        <p:cTn id="18" dur="1000" fill="hold"/>
                                        <p:tgtEl>
                                          <p:spTgt spid="37894"/>
                                        </p:tgtEl>
                                        <p:attrNameLst>
                                          <p:attrName>ppt_x</p:attrName>
                                        </p:attrNameLst>
                                      </p:cBhvr>
                                      <p:tavLst>
                                        <p:tav tm="0">
                                          <p:val>
                                            <p:strVal val="#ppt_x"/>
                                          </p:val>
                                        </p:tav>
                                        <p:tav tm="100000">
                                          <p:val>
                                            <p:strVal val="#ppt_x"/>
                                          </p:val>
                                        </p:tav>
                                      </p:tavLst>
                                    </p:anim>
                                    <p:anim calcmode="lin" valueType="num">
                                      <p:cBhvr>
                                        <p:cTn id="19" dur="1000" fill="hold"/>
                                        <p:tgtEl>
                                          <p:spTgt spid="378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文本框 18"/>
          <p:cNvSpPr txBox="1"/>
          <p:nvPr/>
        </p:nvSpPr>
        <p:spPr>
          <a:xfrm>
            <a:off x="185738" y="142875"/>
            <a:ext cx="1416050" cy="461963"/>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项目顾问</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2" name="文本框 1"/>
          <p:cNvSpPr txBox="1"/>
          <p:nvPr/>
        </p:nvSpPr>
        <p:spPr>
          <a:xfrm>
            <a:off x="971550" y="2976563"/>
            <a:ext cx="2187575" cy="1670050"/>
          </a:xfrm>
          <a:prstGeom prst="rect">
            <a:avLst/>
          </a:prstGeom>
          <a:noFill/>
        </p:spPr>
        <p:txBody>
          <a:bodyPr wrap="square" rtlCol="0">
            <a:spAutoFit/>
          </a:bodyPr>
          <a:lstStyle/>
          <a:p>
            <a:pPr algn="ctr" fontAlgn="auto">
              <a:lnSpc>
                <a:spcPct val="150000"/>
              </a:lnSpc>
            </a:pPr>
            <a:r>
              <a:rPr lang="zh-CN" altLang="en-US" sz="1400" b="1" noProof="1" dirty="0">
                <a:latin typeface="微软雅黑" panose="020B0503020204020204" pitchFamily="34" charset="-122"/>
                <a:ea typeface="微软雅黑" panose="020B0503020204020204" pitchFamily="34" charset="-122"/>
                <a:cs typeface="+mn-cs"/>
                <a:sym typeface="+mn-ea"/>
              </a:rPr>
              <a:t>赵航</a:t>
            </a:r>
            <a:endParaRPr lang="en-US" altLang="zh-CN" sz="1400" kern="1200" noProof="1" dirty="0">
              <a:latin typeface="微软雅黑" panose="020B0503020204020204" pitchFamily="34" charset="-122"/>
              <a:ea typeface="微软雅黑" panose="020B0503020204020204" pitchFamily="34" charset="-122"/>
              <a:cs typeface="+mn-cs"/>
            </a:endParaRPr>
          </a:p>
          <a:p>
            <a:pPr algn="ctr" defTabSz="914400" fontAlgn="auto">
              <a:lnSpc>
                <a:spcPct val="150000"/>
              </a:lnSpc>
            </a:pPr>
            <a:r>
              <a:rPr lang="zh-CN" altLang="en-US" sz="1400" noProof="1" dirty="0">
                <a:latin typeface="微软雅黑" panose="020B0503020204020204" pitchFamily="34" charset="-122"/>
                <a:ea typeface="微软雅黑" panose="020B0503020204020204" pitchFamily="34" charset="-122"/>
                <a:cs typeface="+mn-cs"/>
                <a:sym typeface="+mn-ea"/>
              </a:rPr>
              <a:t>西安君信科技有限公司</a:t>
            </a:r>
            <a:endParaRPr lang="en-US" altLang="zh-CN" sz="1400" noProof="1" dirty="0">
              <a:latin typeface="微软雅黑" panose="020B0503020204020204" pitchFamily="34" charset="-122"/>
              <a:ea typeface="微软雅黑" panose="020B0503020204020204" pitchFamily="34" charset="-122"/>
              <a:sym typeface="+mn-ea"/>
            </a:endParaRPr>
          </a:p>
          <a:p>
            <a:pPr algn="ctr" defTabSz="914400" fontAlgn="auto">
              <a:lnSpc>
                <a:spcPct val="150000"/>
              </a:lnSpc>
            </a:pPr>
            <a:r>
              <a:rPr lang="zh-CN" altLang="en-US" sz="1400" noProof="1" dirty="0">
                <a:latin typeface="微软雅黑" panose="020B0503020204020204" pitchFamily="34" charset="-122"/>
                <a:ea typeface="微软雅黑" panose="020B0503020204020204" pitchFamily="34" charset="-122"/>
                <a:cs typeface="+mn-cs"/>
                <a:sym typeface="+mn-ea"/>
              </a:rPr>
              <a:t>芯片测试生产部部长</a:t>
            </a:r>
            <a:endParaRPr lang="en-US" altLang="zh-CN" sz="1400" noProof="1" dirty="0">
              <a:latin typeface="微软雅黑" panose="020B0503020204020204" pitchFamily="34" charset="-122"/>
              <a:ea typeface="微软雅黑" panose="020B0503020204020204" pitchFamily="34" charset="-122"/>
              <a:sym typeface="+mn-ea"/>
            </a:endParaRPr>
          </a:p>
          <a:p>
            <a:pPr algn="ctr" defTabSz="914400" fontAlgn="auto">
              <a:lnSpc>
                <a:spcPct val="150000"/>
              </a:lnSpc>
            </a:pPr>
            <a:r>
              <a:rPr lang="zh-CN" altLang="en-US" sz="1400" kern="1200" noProof="1" dirty="0">
                <a:latin typeface="微软雅黑" panose="020B0503020204020204" pitchFamily="34" charset="-122"/>
                <a:ea typeface="微软雅黑" panose="020B0503020204020204" pitchFamily="34" charset="-122"/>
                <a:cs typeface="+mn-cs"/>
              </a:rPr>
              <a:t>从事芯片测试  </a:t>
            </a:r>
            <a:r>
              <a:rPr lang="en-US" altLang="zh-CN" sz="1400" kern="1200" noProof="1" dirty="0">
                <a:latin typeface="微软雅黑" panose="020B0503020204020204" pitchFamily="34" charset="-122"/>
                <a:ea typeface="微软雅黑" panose="020B0503020204020204" pitchFamily="34" charset="-122"/>
                <a:cs typeface="+mn-cs"/>
              </a:rPr>
              <a:t>12</a:t>
            </a:r>
            <a:r>
              <a:rPr lang="zh-CN" altLang="en-US" sz="1400" kern="1200" noProof="1" dirty="0">
                <a:latin typeface="微软雅黑" panose="020B0503020204020204" pitchFamily="34" charset="-122"/>
                <a:ea typeface="微软雅黑" panose="020B0503020204020204" pitchFamily="34" charset="-122"/>
                <a:cs typeface="+mn-cs"/>
              </a:rPr>
              <a:t>年</a:t>
            </a:r>
            <a:endParaRPr lang="zh-CN" altLang="en-US" sz="1400" kern="1200" noProof="1" dirty="0">
              <a:latin typeface="微软雅黑" panose="020B0503020204020204" pitchFamily="34" charset="-122"/>
              <a:ea typeface="微软雅黑" panose="020B0503020204020204" pitchFamily="34" charset="-122"/>
              <a:cs typeface="+mn-cs"/>
            </a:endParaRPr>
          </a:p>
          <a:p>
            <a:pPr fontAlgn="auto">
              <a:lnSpc>
                <a:spcPct val="150000"/>
              </a:lnSpc>
            </a:pPr>
            <a:endParaRPr lang="zh-CN" altLang="en-US" sz="1400" kern="1200" noProof="1" dirty="0">
              <a:latin typeface="微软雅黑" panose="020B0503020204020204" pitchFamily="34" charset="-122"/>
              <a:ea typeface="微软雅黑" panose="020B0503020204020204" pitchFamily="34" charset="-122"/>
              <a:cs typeface="+mn-cs"/>
            </a:endParaRPr>
          </a:p>
        </p:txBody>
      </p:sp>
      <p:sp>
        <p:nvSpPr>
          <p:cNvPr id="38915" name="文本框 2"/>
          <p:cNvSpPr txBox="1"/>
          <p:nvPr/>
        </p:nvSpPr>
        <p:spPr>
          <a:xfrm>
            <a:off x="3417888" y="2984500"/>
            <a:ext cx="2265362" cy="1954213"/>
          </a:xfrm>
          <a:prstGeom prst="rect">
            <a:avLst/>
          </a:prstGeom>
          <a:noFill/>
          <a:ln w="9525">
            <a:noFill/>
          </a:ln>
        </p:spPr>
        <p:txBody>
          <a:bodyPr wrap="square" anchor="t" anchorCtr="0">
            <a:spAutoFit/>
          </a:bodyPr>
          <a:p>
            <a:pPr algn="ctr">
              <a:lnSpc>
                <a:spcPct val="150000"/>
              </a:lnSpc>
            </a:pPr>
            <a:r>
              <a:rPr lang="zh-CN" altLang="en-US" sz="1400" b="1" dirty="0">
                <a:latin typeface="微软雅黑" panose="020B0503020204020204" pitchFamily="34" charset="-122"/>
                <a:ea typeface="微软雅黑" panose="020B0503020204020204" pitchFamily="34" charset="-122"/>
                <a:sym typeface="印品黑体" charset="0"/>
              </a:rPr>
              <a:t>杨健生</a:t>
            </a:r>
            <a:endParaRPr lang="en-US" altLang="zh-CN" sz="1400" b="1" dirty="0">
              <a:latin typeface="微软雅黑" panose="020B0503020204020204" pitchFamily="34" charset="-122"/>
              <a:ea typeface="微软雅黑" panose="020B0503020204020204" pitchFamily="34" charset="-122"/>
            </a:endParaRPr>
          </a:p>
          <a:p>
            <a:pPr algn="ctr">
              <a:lnSpc>
                <a:spcPct val="150000"/>
              </a:lnSpc>
            </a:pPr>
            <a:r>
              <a:rPr lang="zh-CN" altLang="en-US" sz="1400" dirty="0">
                <a:latin typeface="微软雅黑" panose="020B0503020204020204" pitchFamily="34" charset="-122"/>
                <a:ea typeface="微软雅黑" panose="020B0503020204020204" pitchFamily="34" charset="-122"/>
                <a:sym typeface="印品黑体" charset="0"/>
              </a:rPr>
              <a:t>航天精密机电研究所</a:t>
            </a:r>
            <a:endParaRPr lang="en-US" altLang="zh-CN" sz="1400" dirty="0">
              <a:latin typeface="微软雅黑" panose="020B0503020204020204" pitchFamily="34" charset="-122"/>
              <a:ea typeface="微软雅黑" panose="020B0503020204020204" pitchFamily="34" charset="-122"/>
            </a:endParaRPr>
          </a:p>
          <a:p>
            <a:pPr algn="ctr">
              <a:lnSpc>
                <a:spcPct val="150000"/>
              </a:lnSpc>
            </a:pPr>
            <a:r>
              <a:rPr lang="zh-CN" altLang="en-US" sz="1400" dirty="0">
                <a:latin typeface="微软雅黑" panose="020B0503020204020204" pitchFamily="34" charset="-122"/>
                <a:ea typeface="微软雅黑" panose="020B0503020204020204" pitchFamily="34" charset="-122"/>
                <a:sym typeface="印品黑体" charset="0"/>
              </a:rPr>
              <a:t>高级工程师</a:t>
            </a:r>
            <a:endParaRPr lang="en-US" altLang="zh-CN" sz="1400" dirty="0">
              <a:latin typeface="微软雅黑" panose="020B0503020204020204" pitchFamily="34" charset="-122"/>
              <a:ea typeface="微软雅黑" panose="020B0503020204020204" pitchFamily="34" charset="-122"/>
              <a:sym typeface="印品黑体" charset="0"/>
            </a:endParaRPr>
          </a:p>
          <a:p>
            <a:pPr algn="ctr">
              <a:lnSpc>
                <a:spcPct val="150000"/>
              </a:lnSpc>
            </a:pPr>
            <a:r>
              <a:rPr lang="zh-CN" altLang="en-US" sz="1400" dirty="0">
                <a:latin typeface="微软雅黑" panose="020B0503020204020204" pitchFamily="34" charset="-122"/>
                <a:ea typeface="微软雅黑" panose="020B0503020204020204" pitchFamily="34" charset="-122"/>
              </a:rPr>
              <a:t>从事集成电路、航空航天芯片质量测试与生产 </a:t>
            </a:r>
            <a:r>
              <a:rPr lang="en-US" altLang="zh-CN" sz="1400" dirty="0">
                <a:latin typeface="微软雅黑" panose="020B0503020204020204" pitchFamily="34" charset="-122"/>
                <a:ea typeface="微软雅黑" panose="020B0503020204020204" pitchFamily="34" charset="-122"/>
              </a:rPr>
              <a:t>35</a:t>
            </a:r>
            <a:r>
              <a:rPr lang="zh-CN" altLang="en-US" sz="1400" dirty="0">
                <a:latin typeface="微软雅黑" panose="020B0503020204020204" pitchFamily="34" charset="-122"/>
                <a:ea typeface="微软雅黑" panose="020B0503020204020204" pitchFamily="34" charset="-122"/>
              </a:rPr>
              <a:t>年</a:t>
            </a:r>
            <a:endParaRPr lang="zh-CN" altLang="en-US" sz="14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sp>
        <p:nvSpPr>
          <p:cNvPr id="38916" name="文本框 3"/>
          <p:cNvSpPr txBox="1"/>
          <p:nvPr/>
        </p:nvSpPr>
        <p:spPr>
          <a:xfrm>
            <a:off x="5856288" y="2984500"/>
            <a:ext cx="2354262" cy="1876425"/>
          </a:xfrm>
          <a:prstGeom prst="rect">
            <a:avLst/>
          </a:prstGeom>
          <a:noFill/>
          <a:ln w="9525">
            <a:noFill/>
          </a:ln>
        </p:spPr>
        <p:txBody>
          <a:bodyPr wrap="square" anchor="t" anchorCtr="0">
            <a:spAutoFit/>
          </a:bodyPr>
          <a:p>
            <a:pPr algn="ctr">
              <a:lnSpc>
                <a:spcPct val="150000"/>
              </a:lnSpc>
            </a:pPr>
            <a:r>
              <a:rPr lang="zh-CN" altLang="en-US" sz="1400" b="1" dirty="0">
                <a:latin typeface="微软雅黑" panose="020B0503020204020204" pitchFamily="34" charset="-122"/>
                <a:ea typeface="微软雅黑" panose="020B0503020204020204" pitchFamily="34" charset="-122"/>
                <a:sym typeface="印品黑体" charset="0"/>
              </a:rPr>
              <a:t>汪涛</a:t>
            </a:r>
            <a:endParaRPr lang="en-US" altLang="zh-CN" sz="1400" b="1" dirty="0">
              <a:latin typeface="微软雅黑" panose="020B0503020204020204" pitchFamily="34" charset="-122"/>
              <a:ea typeface="微软雅黑" panose="020B0503020204020204" pitchFamily="34" charset="-122"/>
              <a:sym typeface="印品黑体" charset="0"/>
            </a:endParaRPr>
          </a:p>
          <a:p>
            <a:pPr algn="ctr">
              <a:lnSpc>
                <a:spcPct val="150000"/>
              </a:lnSpc>
            </a:pPr>
            <a:r>
              <a:rPr lang="en-US" altLang="zh-CN" sz="1400" dirty="0">
                <a:latin typeface="微软雅黑" panose="020B0503020204020204" pitchFamily="34" charset="-122"/>
                <a:ea typeface="微软雅黑" panose="020B0503020204020204" pitchFamily="34" charset="-122"/>
                <a:sym typeface="印品黑体" charset="0"/>
              </a:rPr>
              <a:t>ASML(</a:t>
            </a:r>
            <a:r>
              <a:rPr lang="zh-CN" altLang="en-US" sz="1400" dirty="0">
                <a:latin typeface="微软雅黑" panose="020B0503020204020204" pitchFamily="34" charset="-122"/>
                <a:ea typeface="微软雅黑" panose="020B0503020204020204" pitchFamily="34" charset="-122"/>
                <a:sym typeface="印品黑体" charset="0"/>
              </a:rPr>
              <a:t>阿斯麦</a:t>
            </a:r>
            <a:r>
              <a:rPr lang="en-US" altLang="zh-CN" sz="1400" dirty="0">
                <a:latin typeface="微软雅黑" panose="020B0503020204020204" pitchFamily="34" charset="-122"/>
                <a:ea typeface="微软雅黑" panose="020B0503020204020204" pitchFamily="34" charset="-122"/>
                <a:sym typeface="印品黑体" charset="0"/>
              </a:rPr>
              <a:t>)</a:t>
            </a:r>
            <a:r>
              <a:rPr lang="zh-CN" altLang="en-US" sz="1400" dirty="0">
                <a:latin typeface="微软雅黑" panose="020B0503020204020204" pitchFamily="34" charset="-122"/>
                <a:ea typeface="微软雅黑" panose="020B0503020204020204" pitchFamily="34" charset="-122"/>
                <a:sym typeface="印品黑体" charset="0"/>
              </a:rPr>
              <a:t>上海</a:t>
            </a:r>
            <a:endParaRPr lang="en-US" altLang="zh-CN" sz="1400" dirty="0">
              <a:latin typeface="微软雅黑" panose="020B0503020204020204" pitchFamily="34" charset="-122"/>
              <a:ea typeface="微软雅黑" panose="020B0503020204020204" pitchFamily="34" charset="-122"/>
            </a:endParaRPr>
          </a:p>
          <a:p>
            <a:pPr algn="ctr">
              <a:lnSpc>
                <a:spcPct val="150000"/>
              </a:lnSpc>
            </a:pPr>
            <a:r>
              <a:rPr lang="zh-CN" altLang="en-US" sz="1400" dirty="0">
                <a:latin typeface="微软雅黑" panose="020B0503020204020204" pitchFamily="34" charset="-122"/>
                <a:ea typeface="微软雅黑" panose="020B0503020204020204" pitchFamily="34" charset="-122"/>
                <a:sym typeface="印品黑体" charset="0"/>
              </a:rPr>
              <a:t>芯片缺陷检测工程师</a:t>
            </a:r>
            <a:endParaRPr lang="en-US" altLang="zh-CN" sz="1400" dirty="0">
              <a:latin typeface="微软雅黑" panose="020B0503020204020204" pitchFamily="34" charset="-122"/>
              <a:ea typeface="微软雅黑" panose="020B0503020204020204" pitchFamily="34" charset="-122"/>
              <a:sym typeface="印品黑体" charset="0"/>
            </a:endParaRPr>
          </a:p>
          <a:p>
            <a:pPr algn="ctr">
              <a:lnSpc>
                <a:spcPct val="150000"/>
              </a:lnSpc>
            </a:pPr>
            <a:r>
              <a:rPr lang="zh-CN" altLang="en-US" sz="1400" dirty="0">
                <a:latin typeface="微软雅黑" panose="020B0503020204020204" pitchFamily="34" charset="-122"/>
                <a:ea typeface="微软雅黑" panose="020B0503020204020204" pitchFamily="34" charset="-122"/>
                <a:sym typeface="印品黑体" charset="0"/>
              </a:rPr>
              <a:t>从事芯片测试 </a:t>
            </a:r>
            <a:r>
              <a:rPr lang="en-US" altLang="zh-CN" sz="1400" dirty="0">
                <a:latin typeface="微软雅黑" panose="020B0503020204020204" pitchFamily="34" charset="-122"/>
                <a:ea typeface="微软雅黑" panose="020B0503020204020204" pitchFamily="34" charset="-122"/>
                <a:sym typeface="印品黑体" charset="0"/>
              </a:rPr>
              <a:t>8</a:t>
            </a:r>
            <a:r>
              <a:rPr lang="zh-CN" altLang="en-US" sz="1400" dirty="0">
                <a:latin typeface="微软雅黑" panose="020B0503020204020204" pitchFamily="34" charset="-122"/>
                <a:ea typeface="微软雅黑" panose="020B0503020204020204" pitchFamily="34" charset="-122"/>
                <a:sym typeface="印品黑体" charset="0"/>
              </a:rPr>
              <a:t>年</a:t>
            </a:r>
            <a:endParaRPr lang="en-US" altLang="zh-CN" sz="1400" dirty="0">
              <a:latin typeface="微软雅黑" panose="020B0503020204020204" pitchFamily="34" charset="-122"/>
              <a:ea typeface="微软雅黑" panose="020B0503020204020204" pitchFamily="34" charset="-122"/>
              <a:sym typeface="印品黑体" charset="0"/>
            </a:endParaRPr>
          </a:p>
          <a:p>
            <a:pPr algn="ctr"/>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38917" name="图片 5"/>
          <p:cNvPicPr>
            <a:picLocks noChangeAspect="1"/>
          </p:cNvPicPr>
          <p:nvPr/>
        </p:nvPicPr>
        <p:blipFill>
          <a:blip r:embed="rId1"/>
          <a:stretch>
            <a:fillRect/>
          </a:stretch>
        </p:blipFill>
        <p:spPr>
          <a:xfrm>
            <a:off x="5997575" y="720725"/>
            <a:ext cx="2355850" cy="2255838"/>
          </a:xfrm>
          <a:prstGeom prst="rect">
            <a:avLst/>
          </a:prstGeom>
          <a:noFill/>
          <a:ln w="9525">
            <a:noFill/>
          </a:ln>
        </p:spPr>
      </p:pic>
      <p:pic>
        <p:nvPicPr>
          <p:cNvPr id="38918" name="图片 7"/>
          <p:cNvPicPr>
            <a:picLocks noChangeAspect="1"/>
          </p:cNvPicPr>
          <p:nvPr/>
        </p:nvPicPr>
        <p:blipFill>
          <a:blip r:embed="rId2"/>
          <a:srcRect t="5923" b="12776"/>
          <a:stretch>
            <a:fillRect/>
          </a:stretch>
        </p:blipFill>
        <p:spPr>
          <a:xfrm>
            <a:off x="3557588" y="720725"/>
            <a:ext cx="1900237" cy="2263775"/>
          </a:xfrm>
          <a:prstGeom prst="rect">
            <a:avLst/>
          </a:prstGeom>
          <a:noFill/>
          <a:ln w="9525">
            <a:noFill/>
          </a:ln>
        </p:spPr>
      </p:pic>
      <p:pic>
        <p:nvPicPr>
          <p:cNvPr id="38919" name="图片 6"/>
          <p:cNvPicPr>
            <a:picLocks noChangeAspect="1"/>
          </p:cNvPicPr>
          <p:nvPr/>
        </p:nvPicPr>
        <p:blipFill>
          <a:blip r:embed="rId3"/>
          <a:srcRect l="4143" r="5853"/>
          <a:stretch>
            <a:fillRect/>
          </a:stretch>
        </p:blipFill>
        <p:spPr>
          <a:xfrm>
            <a:off x="893763" y="679450"/>
            <a:ext cx="1898650" cy="22494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8919"/>
                                        </p:tgtEl>
                                        <p:attrNameLst>
                                          <p:attrName>style.visibility</p:attrName>
                                        </p:attrNameLst>
                                      </p:cBhvr>
                                      <p:to>
                                        <p:strVal val="visible"/>
                                      </p:to>
                                    </p:set>
                                    <p:animEffect transition="in" filter="fade">
                                      <p:cBhvr>
                                        <p:cTn id="7" dur="1000"/>
                                        <p:tgtEl>
                                          <p:spTgt spid="38919"/>
                                        </p:tgtEl>
                                      </p:cBhvr>
                                    </p:animEffect>
                                    <p:anim calcmode="lin" valueType="num">
                                      <p:cBhvr>
                                        <p:cTn id="8" dur="1000" fill="hold"/>
                                        <p:tgtEl>
                                          <p:spTgt spid="38919"/>
                                        </p:tgtEl>
                                        <p:attrNameLst>
                                          <p:attrName>ppt_x</p:attrName>
                                        </p:attrNameLst>
                                      </p:cBhvr>
                                      <p:tavLst>
                                        <p:tav tm="0">
                                          <p:val>
                                            <p:strVal val="#ppt_x"/>
                                          </p:val>
                                        </p:tav>
                                        <p:tav tm="100000">
                                          <p:val>
                                            <p:strVal val="#ppt_x"/>
                                          </p:val>
                                        </p:tav>
                                      </p:tavLst>
                                    </p:anim>
                                    <p:anim calcmode="lin" valueType="num">
                                      <p:cBhvr>
                                        <p:cTn id="9" dur="1000" fill="hold"/>
                                        <p:tgtEl>
                                          <p:spTgt spid="389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fade">
                                      <p:cBhvr>
                                        <p:cTn id="12" dur="1000"/>
                                        <p:tgtEl>
                                          <p:spTgt spid="38918"/>
                                        </p:tgtEl>
                                      </p:cBhvr>
                                    </p:animEffect>
                                    <p:anim calcmode="lin" valueType="num">
                                      <p:cBhvr>
                                        <p:cTn id="13" dur="1000" fill="hold"/>
                                        <p:tgtEl>
                                          <p:spTgt spid="38918"/>
                                        </p:tgtEl>
                                        <p:attrNameLst>
                                          <p:attrName>ppt_x</p:attrName>
                                        </p:attrNameLst>
                                      </p:cBhvr>
                                      <p:tavLst>
                                        <p:tav tm="0">
                                          <p:val>
                                            <p:strVal val="#ppt_x"/>
                                          </p:val>
                                        </p:tav>
                                        <p:tav tm="100000">
                                          <p:val>
                                            <p:strVal val="#ppt_x"/>
                                          </p:val>
                                        </p:tav>
                                      </p:tavLst>
                                    </p:anim>
                                    <p:anim calcmode="lin" valueType="num">
                                      <p:cBhvr>
                                        <p:cTn id="14" dur="1000" fill="hold"/>
                                        <p:tgtEl>
                                          <p:spTgt spid="389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917"/>
                                        </p:tgtEl>
                                        <p:attrNameLst>
                                          <p:attrName>style.visibility</p:attrName>
                                        </p:attrNameLst>
                                      </p:cBhvr>
                                      <p:to>
                                        <p:strVal val="visible"/>
                                      </p:to>
                                    </p:set>
                                    <p:animEffect transition="in" filter="fade">
                                      <p:cBhvr>
                                        <p:cTn id="17" dur="1000"/>
                                        <p:tgtEl>
                                          <p:spTgt spid="38917"/>
                                        </p:tgtEl>
                                      </p:cBhvr>
                                    </p:animEffect>
                                    <p:anim calcmode="lin" valueType="num">
                                      <p:cBhvr>
                                        <p:cTn id="18" dur="1000" fill="hold"/>
                                        <p:tgtEl>
                                          <p:spTgt spid="38917"/>
                                        </p:tgtEl>
                                        <p:attrNameLst>
                                          <p:attrName>ppt_x</p:attrName>
                                        </p:attrNameLst>
                                      </p:cBhvr>
                                      <p:tavLst>
                                        <p:tav tm="0">
                                          <p:val>
                                            <p:strVal val="#ppt_x"/>
                                          </p:val>
                                        </p:tav>
                                        <p:tav tm="100000">
                                          <p:val>
                                            <p:strVal val="#ppt_x"/>
                                          </p:val>
                                        </p:tav>
                                      </p:tavLst>
                                    </p:anim>
                                    <p:anim calcmode="lin" valueType="num">
                                      <p:cBhvr>
                                        <p:cTn id="19" dur="1000" fill="hold"/>
                                        <p:tgtEl>
                                          <p:spTgt spid="389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框 18"/>
          <p:cNvSpPr txBox="1"/>
          <p:nvPr/>
        </p:nvSpPr>
        <p:spPr>
          <a:xfrm>
            <a:off x="149225" y="171450"/>
            <a:ext cx="3889375"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带动就业</a:t>
            </a:r>
            <a:r>
              <a:rPr lang="en-US" altLang="zh-CN" sz="2400" b="1" dirty="0">
                <a:solidFill>
                  <a:srgbClr val="0533B2"/>
                </a:solidFill>
                <a:latin typeface="微软雅黑" panose="020B0503020204020204" pitchFamily="34" charset="-122"/>
                <a:ea typeface="微软雅黑" panose="020B0503020204020204" pitchFamily="34" charset="-122"/>
                <a:sym typeface="印品黑体" charset="0"/>
              </a:rPr>
              <a:t>——</a:t>
            </a:r>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服务芯片行业</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pic>
        <p:nvPicPr>
          <p:cNvPr id="14341" name="图片 3"/>
          <p:cNvPicPr>
            <a:picLocks noChangeAspect="1"/>
          </p:cNvPicPr>
          <p:nvPr/>
        </p:nvPicPr>
        <p:blipFill>
          <a:blip r:embed="rId1">
            <a:clrChange>
              <a:clrFrom>
                <a:srgbClr val="FFFFFF"/>
              </a:clrFrom>
              <a:clrTo>
                <a:srgbClr val="FFFFFF">
                  <a:alpha val="0"/>
                </a:srgbClr>
              </a:clrTo>
            </a:clrChange>
          </a:blip>
          <a:stretch>
            <a:fillRect/>
          </a:stretch>
        </p:blipFill>
        <p:spPr>
          <a:xfrm>
            <a:off x="1062038" y="2098675"/>
            <a:ext cx="3211513" cy="2087563"/>
          </a:xfrm>
          <a:prstGeom prst="rect">
            <a:avLst/>
          </a:prstGeom>
          <a:solidFill>
            <a:schemeClr val="accent3">
              <a:lumMod val="20000"/>
              <a:lumOff val="80000"/>
            </a:schemeClr>
          </a:solidFill>
          <a:ln w="9525">
            <a:solidFill>
              <a:schemeClr val="bg1">
                <a:lumMod val="85000"/>
              </a:schemeClr>
            </a:solidFill>
          </a:ln>
        </p:spPr>
      </p:pic>
      <p:pic>
        <p:nvPicPr>
          <p:cNvPr id="39939" name="图片 2"/>
          <p:cNvPicPr>
            <a:picLocks noChangeAspect="1"/>
          </p:cNvPicPr>
          <p:nvPr/>
        </p:nvPicPr>
        <p:blipFill>
          <a:blip r:embed="rId2">
            <a:clrChange>
              <a:clrFrom>
                <a:srgbClr val="FFFFFF"/>
              </a:clrFrom>
              <a:clrTo>
                <a:srgbClr val="FFFFFF">
                  <a:alpha val="0"/>
                </a:srgbClr>
              </a:clrTo>
            </a:clrChange>
          </a:blip>
          <a:srcRect l="14828" t="19772" r="41704" b="7985"/>
          <a:stretch>
            <a:fillRect/>
          </a:stretch>
        </p:blipFill>
        <p:spPr>
          <a:xfrm>
            <a:off x="4572000" y="2124075"/>
            <a:ext cx="2743200" cy="2041525"/>
          </a:xfrm>
          <a:prstGeom prst="rect">
            <a:avLst/>
          </a:prstGeom>
          <a:noFill/>
          <a:ln w="9525">
            <a:noFill/>
          </a:ln>
        </p:spPr>
      </p:pic>
      <p:pic>
        <p:nvPicPr>
          <p:cNvPr id="39940" name="图片 2"/>
          <p:cNvPicPr>
            <a:picLocks noChangeAspect="1"/>
          </p:cNvPicPr>
          <p:nvPr>
            <p:custDataLst>
              <p:tags r:id="rId3"/>
            </p:custDataLst>
          </p:nvPr>
        </p:nvPicPr>
        <p:blipFill>
          <a:blip r:embed="rId2">
            <a:clrChange>
              <a:clrFrom>
                <a:srgbClr val="FFFFFF"/>
              </a:clrFrom>
              <a:clrTo>
                <a:srgbClr val="FFFFFF">
                  <a:alpha val="0"/>
                </a:srgbClr>
              </a:clrTo>
            </a:clrChange>
          </a:blip>
          <a:srcRect l="62338" t="15108" r="9489" b="14005"/>
          <a:stretch>
            <a:fillRect/>
          </a:stretch>
        </p:blipFill>
        <p:spPr>
          <a:xfrm>
            <a:off x="6911975" y="2124075"/>
            <a:ext cx="1169988" cy="2035175"/>
          </a:xfrm>
          <a:prstGeom prst="rect">
            <a:avLst/>
          </a:prstGeom>
          <a:noFill/>
          <a:ln w="9525">
            <a:noFill/>
          </a:ln>
        </p:spPr>
      </p:pic>
      <p:sp>
        <p:nvSpPr>
          <p:cNvPr id="39941" name="文本框 2"/>
          <p:cNvSpPr txBox="1"/>
          <p:nvPr/>
        </p:nvSpPr>
        <p:spPr>
          <a:xfrm>
            <a:off x="4679950" y="4257675"/>
            <a:ext cx="3481388" cy="306388"/>
          </a:xfrm>
          <a:prstGeom prst="rect">
            <a:avLst/>
          </a:prstGeom>
          <a:noFill/>
          <a:ln w="9525">
            <a:noFill/>
          </a:ln>
        </p:spPr>
        <p:txBody>
          <a:bodyPr wrap="square" anchor="t" anchorCtr="0">
            <a:spAutoFit/>
          </a:bodyPr>
          <a:p>
            <a:r>
              <a:rPr lang="en-US" altLang="zh-CN" sz="1400" dirty="0">
                <a:latin typeface="微软雅黑" panose="020B0503020204020204" pitchFamily="34" charset="-122"/>
                <a:ea typeface="微软雅黑" panose="020B0503020204020204" pitchFamily="34" charset="-122"/>
                <a:sym typeface="印品黑体" charset="0"/>
              </a:rPr>
              <a:t>2020-2022</a:t>
            </a:r>
            <a:r>
              <a:rPr lang="zh-CN" altLang="zh-CN" sz="1400" dirty="0">
                <a:latin typeface="微软雅黑" panose="020B0503020204020204" pitchFamily="34" charset="-122"/>
                <a:ea typeface="微软雅黑" panose="020B0503020204020204" pitchFamily="34" charset="-122"/>
                <a:sym typeface="印品黑体" charset="0"/>
              </a:rPr>
              <a:t>半导体芯片国产化率（单位</a:t>
            </a:r>
            <a:r>
              <a:rPr lang="en-US" altLang="zh-CN" sz="1400" dirty="0">
                <a:latin typeface="微软雅黑" panose="020B0503020204020204" pitchFamily="34" charset="-122"/>
                <a:ea typeface="微软雅黑" panose="020B0503020204020204" pitchFamily="34" charset="-122"/>
                <a:sym typeface="印品黑体" charset="0"/>
              </a:rPr>
              <a:t>%</a:t>
            </a:r>
            <a:r>
              <a:rPr lang="zh-CN" altLang="zh-CN" sz="1400" dirty="0">
                <a:latin typeface="微软雅黑" panose="020B0503020204020204" pitchFamily="34" charset="-122"/>
                <a:ea typeface="微软雅黑" panose="020B0503020204020204" pitchFamily="34" charset="-122"/>
                <a:sym typeface="印品黑体" charset="0"/>
              </a:rPr>
              <a:t>）</a:t>
            </a:r>
            <a:endParaRPr lang="zh-CN" altLang="zh-CN" sz="1400" dirty="0">
              <a:latin typeface="微软雅黑" panose="020B0503020204020204" pitchFamily="34" charset="-122"/>
              <a:ea typeface="微软雅黑" panose="020B0503020204020204" pitchFamily="34" charset="-122"/>
              <a:sym typeface="印品黑体" charset="0"/>
            </a:endParaRPr>
          </a:p>
        </p:txBody>
      </p:sp>
      <p:sp>
        <p:nvSpPr>
          <p:cNvPr id="39942" name="文本框 3"/>
          <p:cNvSpPr txBox="1"/>
          <p:nvPr/>
        </p:nvSpPr>
        <p:spPr>
          <a:xfrm>
            <a:off x="588963" y="631825"/>
            <a:ext cx="7069137" cy="1338263"/>
          </a:xfrm>
          <a:prstGeom prst="rect">
            <a:avLst/>
          </a:prstGeom>
          <a:noFill/>
          <a:ln w="9525">
            <a:noFill/>
          </a:ln>
        </p:spPr>
        <p:txBody>
          <a:bodyPr wrap="square" anchor="t" anchorCtr="0">
            <a:spAutoFit/>
          </a:bodyPr>
          <a:p>
            <a:pPr>
              <a:lnSpc>
                <a:spcPct val="150000"/>
              </a:lnSpc>
            </a:pPr>
            <a:r>
              <a:rPr lang="zh-CN" altLang="en-US" dirty="0">
                <a:latin typeface="微软雅黑" panose="020B0503020204020204" pitchFamily="34" charset="-122"/>
                <a:ea typeface="微软雅黑" panose="020B0503020204020204" pitchFamily="34" charset="-122"/>
              </a:rPr>
              <a:t>国家政策大力支持，发展国产芯片元器件。</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有着巨大的潜力和机遇，项目预计可直接带动就业</a:t>
            </a:r>
            <a:r>
              <a:rPr lang="zh-CN" altLang="en-US" b="1" dirty="0">
                <a:solidFill>
                  <a:srgbClr val="1A55F8"/>
                </a:solidFill>
                <a:latin typeface="微软雅黑" panose="020B0503020204020204" pitchFamily="34" charset="-122"/>
                <a:ea typeface="微软雅黑" panose="020B0503020204020204" pitchFamily="34" charset="-122"/>
              </a:rPr>
              <a:t>20-30人</a:t>
            </a:r>
            <a:r>
              <a:rPr lang="zh-CN" altLang="en-US" b="1"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通过产业转型和升级预计可间接带动就业</a:t>
            </a:r>
            <a:r>
              <a:rPr lang="zh-CN" altLang="en-US" b="1" dirty="0">
                <a:solidFill>
                  <a:srgbClr val="1A55F8"/>
                </a:solidFill>
                <a:latin typeface="微软雅黑" panose="020B0503020204020204" pitchFamily="34" charset="-122"/>
                <a:ea typeface="微软雅黑" panose="020B0503020204020204" pitchFamily="34" charset="-122"/>
              </a:rPr>
              <a:t>100-200人</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9943" name="文本框 5"/>
          <p:cNvSpPr txBox="1"/>
          <p:nvPr/>
        </p:nvSpPr>
        <p:spPr>
          <a:xfrm>
            <a:off x="1781175" y="4257675"/>
            <a:ext cx="1773238" cy="306388"/>
          </a:xfrm>
          <a:prstGeom prst="rect">
            <a:avLst/>
          </a:prstGeom>
          <a:noFill/>
          <a:ln w="9525">
            <a:noFill/>
          </a:ln>
        </p:spPr>
        <p:txBody>
          <a:bodyPr wrap="square" anchor="t" anchorCtr="0">
            <a:spAutoFit/>
          </a:bodyPr>
          <a:p>
            <a:r>
              <a:rPr lang="zh-CN" altLang="en-US" sz="1400" dirty="0">
                <a:latin typeface="微软雅黑" panose="020B0503020204020204" pitchFamily="34" charset="-122"/>
                <a:ea typeface="微软雅黑" panose="020B0503020204020204" pitchFamily="34" charset="-122"/>
              </a:rPr>
              <a:t>市场规模不断增长</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fade">
                                      <p:cBhvr>
                                        <p:cTn id="7" dur="1000"/>
                                        <p:tgtEl>
                                          <p:spTgt spid="14341"/>
                                        </p:tgtEl>
                                      </p:cBhvr>
                                    </p:animEffect>
                                    <p:anim calcmode="lin" valueType="num">
                                      <p:cBhvr>
                                        <p:cTn id="8" dur="1000" fill="hold"/>
                                        <p:tgtEl>
                                          <p:spTgt spid="14341"/>
                                        </p:tgtEl>
                                        <p:attrNameLst>
                                          <p:attrName>ppt_x</p:attrName>
                                        </p:attrNameLst>
                                      </p:cBhvr>
                                      <p:tavLst>
                                        <p:tav tm="0">
                                          <p:val>
                                            <p:strVal val="#ppt_x"/>
                                          </p:val>
                                        </p:tav>
                                        <p:tav tm="100000">
                                          <p:val>
                                            <p:strVal val="#ppt_x"/>
                                          </p:val>
                                        </p:tav>
                                      </p:tavLst>
                                    </p:anim>
                                    <p:anim calcmode="lin" valueType="num">
                                      <p:cBhvr>
                                        <p:cTn id="9" dur="1000" fill="hold"/>
                                        <p:tgtEl>
                                          <p:spTgt spid="143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fade">
                                      <p:cBhvr>
                                        <p:cTn id="12" dur="1000"/>
                                        <p:tgtEl>
                                          <p:spTgt spid="39939"/>
                                        </p:tgtEl>
                                      </p:cBhvr>
                                    </p:animEffect>
                                    <p:anim calcmode="lin" valueType="num">
                                      <p:cBhvr>
                                        <p:cTn id="13" dur="1000" fill="hold"/>
                                        <p:tgtEl>
                                          <p:spTgt spid="39939"/>
                                        </p:tgtEl>
                                        <p:attrNameLst>
                                          <p:attrName>ppt_x</p:attrName>
                                        </p:attrNameLst>
                                      </p:cBhvr>
                                      <p:tavLst>
                                        <p:tav tm="0">
                                          <p:val>
                                            <p:strVal val="#ppt_x"/>
                                          </p:val>
                                        </p:tav>
                                        <p:tav tm="100000">
                                          <p:val>
                                            <p:strVal val="#ppt_x"/>
                                          </p:val>
                                        </p:tav>
                                      </p:tavLst>
                                    </p:anim>
                                    <p:anim calcmode="lin" valueType="num">
                                      <p:cBhvr>
                                        <p:cTn id="14" dur="1000" fill="hold"/>
                                        <p:tgtEl>
                                          <p:spTgt spid="399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文本框 18"/>
          <p:cNvSpPr txBox="1"/>
          <p:nvPr/>
        </p:nvSpPr>
        <p:spPr>
          <a:xfrm>
            <a:off x="149225" y="171450"/>
            <a:ext cx="1416050" cy="461963"/>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教育维度</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40962" name="文本框 1"/>
          <p:cNvSpPr txBox="1"/>
          <p:nvPr/>
        </p:nvSpPr>
        <p:spPr>
          <a:xfrm>
            <a:off x="396875" y="569913"/>
            <a:ext cx="8512175" cy="1014412"/>
          </a:xfrm>
          <a:prstGeom prst="rect">
            <a:avLst/>
          </a:prstGeom>
          <a:noFill/>
          <a:ln w="9525">
            <a:noFill/>
          </a:ln>
        </p:spPr>
        <p:txBody>
          <a:bodyPr wrap="square" anchor="t" anchorCtr="0"/>
          <a:p>
            <a:pPr>
              <a:lnSpc>
                <a:spcPct val="120000"/>
              </a:lnSpc>
            </a:pPr>
            <a:r>
              <a:rPr lang="zh-CN" altLang="en-US" dirty="0">
                <a:latin typeface="微软雅黑" panose="020B0503020204020204" pitchFamily="34" charset="-122"/>
                <a:ea typeface="微软雅黑" panose="020B0503020204020204" pitchFamily="34" charset="-122"/>
                <a:sym typeface="印品黑体" charset="0"/>
              </a:rPr>
              <a:t>为大学生提供各种工作的</a:t>
            </a:r>
            <a:r>
              <a:rPr lang="zh-CN" altLang="en-US" b="1" dirty="0">
                <a:solidFill>
                  <a:srgbClr val="FF0000"/>
                </a:solidFill>
                <a:latin typeface="微软雅黑" panose="020B0503020204020204" pitchFamily="34" charset="-122"/>
                <a:ea typeface="微软雅黑" panose="020B0503020204020204" pitchFamily="34" charset="-122"/>
                <a:sym typeface="印品黑体" charset="0"/>
              </a:rPr>
              <a:t>实训平台、综合生产</a:t>
            </a:r>
            <a:r>
              <a:rPr lang="zh-CN" altLang="en-US" dirty="0">
                <a:solidFill>
                  <a:srgbClr val="FF0000"/>
                </a:solidFill>
                <a:latin typeface="微软雅黑" panose="020B0503020204020204" pitchFamily="34" charset="-122"/>
                <a:ea typeface="微软雅黑" panose="020B0503020204020204" pitchFamily="34" charset="-122"/>
                <a:sym typeface="印品黑体" charset="0"/>
              </a:rPr>
              <a:t>。　</a:t>
            </a:r>
            <a:endParaRPr lang="en-US" altLang="zh-CN" dirty="0">
              <a:solidFill>
                <a:srgbClr val="FF0000"/>
              </a:solidFill>
              <a:latin typeface="微软雅黑" panose="020B0503020204020204" pitchFamily="34" charset="-122"/>
              <a:ea typeface="微软雅黑" panose="020B0503020204020204" pitchFamily="34" charset="-122"/>
              <a:sym typeface="印品黑体" charset="0"/>
            </a:endParaRPr>
          </a:p>
          <a:p>
            <a:pPr>
              <a:lnSpc>
                <a:spcPct val="120000"/>
              </a:lnSpc>
            </a:pPr>
            <a:r>
              <a:rPr lang="zh-CN" altLang="en-US" dirty="0">
                <a:latin typeface="微软雅黑" panose="020B0503020204020204" pitchFamily="34" charset="-122"/>
                <a:ea typeface="微软雅黑" panose="020B0503020204020204" pitchFamily="34" charset="-122"/>
                <a:sym typeface="印品黑体" charset="0"/>
              </a:rPr>
              <a:t>在进入社会之前提前承担专业领域工作，让大学生在实践中</a:t>
            </a:r>
            <a:r>
              <a:rPr lang="zh-CN" altLang="en-US" b="1" dirty="0">
                <a:solidFill>
                  <a:srgbClr val="FF0000"/>
                </a:solidFill>
                <a:latin typeface="微软雅黑" panose="020B0503020204020204" pitchFamily="34" charset="-122"/>
                <a:ea typeface="微软雅黑" panose="020B0503020204020204" pitchFamily="34" charset="-122"/>
                <a:sym typeface="印品黑体" charset="0"/>
              </a:rPr>
              <a:t>锻炼自己、提升自己。</a:t>
            </a:r>
            <a:endParaRPr lang="en-US" altLang="zh-CN" b="1" dirty="0">
              <a:solidFill>
                <a:srgbClr val="FF0000"/>
              </a:solidFill>
              <a:latin typeface="微软雅黑" panose="020B0503020204020204" pitchFamily="34" charset="-122"/>
              <a:ea typeface="微软雅黑" panose="020B0503020204020204" pitchFamily="34" charset="-122"/>
              <a:sym typeface="印品黑体" charset="0"/>
            </a:endParaRPr>
          </a:p>
          <a:p>
            <a:pPr>
              <a:lnSpc>
                <a:spcPct val="120000"/>
              </a:lnSpc>
            </a:pPr>
            <a:r>
              <a:rPr lang="zh-CN" altLang="en-US" dirty="0">
                <a:latin typeface="微软雅黑" panose="020B0503020204020204" pitchFamily="34" charset="-122"/>
                <a:ea typeface="微软雅黑" panose="020B0503020204020204" pitchFamily="34" charset="-122"/>
                <a:sym typeface="印品黑体" charset="0"/>
              </a:rPr>
              <a:t>培养了大学生的创新精神、创新能力和爱国情怀</a:t>
            </a:r>
            <a:r>
              <a:rPr lang="en-US" altLang="zh-CN" dirty="0">
                <a:latin typeface="微软雅黑" panose="020B0503020204020204" pitchFamily="34" charset="-122"/>
                <a:ea typeface="微软雅黑" panose="020B0503020204020204" pitchFamily="34" charset="-122"/>
                <a:sym typeface="印品黑体" charset="0"/>
              </a:rPr>
              <a:t>——</a:t>
            </a:r>
            <a:r>
              <a:rPr lang="zh-CN" altLang="en-US" b="1" dirty="0">
                <a:solidFill>
                  <a:srgbClr val="FF0000"/>
                </a:solidFill>
                <a:latin typeface="微软雅黑" panose="020B0503020204020204" pitchFamily="34" charset="-122"/>
                <a:ea typeface="微软雅黑" panose="020B0503020204020204" pitchFamily="34" charset="-122"/>
                <a:sym typeface="印品黑体" charset="0"/>
              </a:rPr>
              <a:t>用“芯”践行社会责任！</a:t>
            </a:r>
            <a:endParaRPr lang="zh-CN" altLang="en-US" b="1" dirty="0">
              <a:solidFill>
                <a:srgbClr val="FF0000"/>
              </a:solidFill>
              <a:latin typeface="微软雅黑" panose="020B0503020204020204" pitchFamily="34" charset="-122"/>
              <a:ea typeface="微软雅黑" panose="020B0503020204020204" pitchFamily="34" charset="-122"/>
              <a:sym typeface="印品黑体" charset="0"/>
            </a:endParaRPr>
          </a:p>
        </p:txBody>
      </p:sp>
      <p:pic>
        <p:nvPicPr>
          <p:cNvPr id="40963" name="图片 2"/>
          <p:cNvPicPr>
            <a:picLocks noChangeAspect="1"/>
          </p:cNvPicPr>
          <p:nvPr/>
        </p:nvPicPr>
        <p:blipFill>
          <a:blip r:embed="rId1"/>
          <a:srcRect l="2744" t="4875" r="1131" b="3270"/>
          <a:stretch>
            <a:fillRect/>
          </a:stretch>
        </p:blipFill>
        <p:spPr>
          <a:xfrm>
            <a:off x="396875" y="1743075"/>
            <a:ext cx="2068513" cy="1392238"/>
          </a:xfrm>
          <a:prstGeom prst="rect">
            <a:avLst/>
          </a:prstGeom>
          <a:noFill/>
          <a:ln w="9525">
            <a:noFill/>
          </a:ln>
        </p:spPr>
      </p:pic>
      <p:pic>
        <p:nvPicPr>
          <p:cNvPr id="40964" name="图片 4"/>
          <p:cNvPicPr>
            <a:picLocks noChangeAspect="1"/>
          </p:cNvPicPr>
          <p:nvPr/>
        </p:nvPicPr>
        <p:blipFill>
          <a:blip r:embed="rId2"/>
          <a:srcRect l="735" t="4646" b="249"/>
          <a:stretch>
            <a:fillRect/>
          </a:stretch>
        </p:blipFill>
        <p:spPr>
          <a:xfrm>
            <a:off x="4865688" y="1743075"/>
            <a:ext cx="2224087" cy="1454150"/>
          </a:xfrm>
          <a:prstGeom prst="rect">
            <a:avLst/>
          </a:prstGeom>
          <a:noFill/>
          <a:ln w="9525">
            <a:noFill/>
          </a:ln>
        </p:spPr>
      </p:pic>
      <p:pic>
        <p:nvPicPr>
          <p:cNvPr id="40965" name="图片 10"/>
          <p:cNvPicPr>
            <a:picLocks noChangeAspect="1"/>
          </p:cNvPicPr>
          <p:nvPr/>
        </p:nvPicPr>
        <p:blipFill>
          <a:blip r:embed="rId3"/>
          <a:srcRect l="2913" t="3630" r="2373" b="3052"/>
          <a:stretch>
            <a:fillRect/>
          </a:stretch>
        </p:blipFill>
        <p:spPr>
          <a:xfrm>
            <a:off x="2697163" y="3479800"/>
            <a:ext cx="2122487" cy="1403350"/>
          </a:xfrm>
          <a:prstGeom prst="rect">
            <a:avLst/>
          </a:prstGeom>
          <a:noFill/>
          <a:ln w="9525">
            <a:noFill/>
          </a:ln>
        </p:spPr>
      </p:pic>
      <p:pic>
        <p:nvPicPr>
          <p:cNvPr id="40966" name="图片 11"/>
          <p:cNvPicPr>
            <a:picLocks noChangeAspect="1"/>
          </p:cNvPicPr>
          <p:nvPr/>
        </p:nvPicPr>
        <p:blipFill>
          <a:blip r:embed="rId4"/>
          <a:stretch>
            <a:fillRect/>
          </a:stretch>
        </p:blipFill>
        <p:spPr>
          <a:xfrm rot="-5400000">
            <a:off x="5362575" y="3168650"/>
            <a:ext cx="1403350" cy="2051050"/>
          </a:xfrm>
          <a:prstGeom prst="rect">
            <a:avLst/>
          </a:prstGeom>
          <a:noFill/>
          <a:ln w="9525">
            <a:noFill/>
          </a:ln>
        </p:spPr>
      </p:pic>
      <p:pic>
        <p:nvPicPr>
          <p:cNvPr id="40967" name="图片 12"/>
          <p:cNvPicPr>
            <a:picLocks noChangeAspect="1"/>
          </p:cNvPicPr>
          <p:nvPr/>
        </p:nvPicPr>
        <p:blipFill>
          <a:blip r:embed="rId5"/>
          <a:stretch>
            <a:fillRect/>
          </a:stretch>
        </p:blipFill>
        <p:spPr>
          <a:xfrm rot="-5400000">
            <a:off x="781050" y="3184525"/>
            <a:ext cx="1390650" cy="2006600"/>
          </a:xfrm>
          <a:prstGeom prst="rect">
            <a:avLst/>
          </a:prstGeom>
          <a:noFill/>
          <a:ln w="9525">
            <a:noFill/>
          </a:ln>
        </p:spPr>
      </p:pic>
      <p:pic>
        <p:nvPicPr>
          <p:cNvPr id="40968" name="图片 13"/>
          <p:cNvPicPr>
            <a:picLocks noChangeAspect="1"/>
          </p:cNvPicPr>
          <p:nvPr/>
        </p:nvPicPr>
        <p:blipFill>
          <a:blip r:embed="rId6"/>
          <a:stretch>
            <a:fillRect/>
          </a:stretch>
        </p:blipFill>
        <p:spPr>
          <a:xfrm rot="-5400000">
            <a:off x="2857500" y="1431925"/>
            <a:ext cx="1535113" cy="2157413"/>
          </a:xfrm>
          <a:prstGeom prst="rect">
            <a:avLst/>
          </a:prstGeom>
          <a:noFill/>
          <a:ln w="9525">
            <a:noFill/>
          </a:ln>
        </p:spPr>
      </p:pic>
      <p:pic>
        <p:nvPicPr>
          <p:cNvPr id="40969" name="图片 14"/>
          <p:cNvPicPr>
            <a:picLocks noChangeAspect="1"/>
          </p:cNvPicPr>
          <p:nvPr/>
        </p:nvPicPr>
        <p:blipFill>
          <a:blip r:embed="rId7"/>
          <a:stretch>
            <a:fillRect/>
          </a:stretch>
        </p:blipFill>
        <p:spPr>
          <a:xfrm>
            <a:off x="7378700" y="2152650"/>
            <a:ext cx="1547813" cy="22526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fade">
                                      <p:cBhvr>
                                        <p:cTn id="7" dur="1000"/>
                                        <p:tgtEl>
                                          <p:spTgt spid="40963"/>
                                        </p:tgtEl>
                                      </p:cBhvr>
                                    </p:animEffect>
                                    <p:anim calcmode="lin" valueType="num">
                                      <p:cBhvr>
                                        <p:cTn id="8" dur="1000" fill="hold"/>
                                        <p:tgtEl>
                                          <p:spTgt spid="40963"/>
                                        </p:tgtEl>
                                        <p:attrNameLst>
                                          <p:attrName>ppt_x</p:attrName>
                                        </p:attrNameLst>
                                      </p:cBhvr>
                                      <p:tavLst>
                                        <p:tav tm="0">
                                          <p:val>
                                            <p:strVal val="#ppt_x"/>
                                          </p:val>
                                        </p:tav>
                                        <p:tav tm="100000">
                                          <p:val>
                                            <p:strVal val="#ppt_x"/>
                                          </p:val>
                                        </p:tav>
                                      </p:tavLst>
                                    </p:anim>
                                    <p:anim calcmode="lin" valueType="num">
                                      <p:cBhvr>
                                        <p:cTn id="9" dur="1000" fill="hold"/>
                                        <p:tgtEl>
                                          <p:spTgt spid="4096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fade">
                                      <p:cBhvr>
                                        <p:cTn id="12" dur="1000"/>
                                        <p:tgtEl>
                                          <p:spTgt spid="40964"/>
                                        </p:tgtEl>
                                      </p:cBhvr>
                                    </p:animEffect>
                                    <p:anim calcmode="lin" valueType="num">
                                      <p:cBhvr>
                                        <p:cTn id="13" dur="1000" fill="hold"/>
                                        <p:tgtEl>
                                          <p:spTgt spid="40964"/>
                                        </p:tgtEl>
                                        <p:attrNameLst>
                                          <p:attrName>ppt_x</p:attrName>
                                        </p:attrNameLst>
                                      </p:cBhvr>
                                      <p:tavLst>
                                        <p:tav tm="0">
                                          <p:val>
                                            <p:strVal val="#ppt_x"/>
                                          </p:val>
                                        </p:tav>
                                        <p:tav tm="100000">
                                          <p:val>
                                            <p:strVal val="#ppt_x"/>
                                          </p:val>
                                        </p:tav>
                                      </p:tavLst>
                                    </p:anim>
                                    <p:anim calcmode="lin" valueType="num">
                                      <p:cBhvr>
                                        <p:cTn id="14" dur="1000" fill="hold"/>
                                        <p:tgtEl>
                                          <p:spTgt spid="4096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fade">
                                      <p:cBhvr>
                                        <p:cTn id="17" dur="1000"/>
                                        <p:tgtEl>
                                          <p:spTgt spid="40965"/>
                                        </p:tgtEl>
                                      </p:cBhvr>
                                    </p:animEffect>
                                    <p:anim calcmode="lin" valueType="num">
                                      <p:cBhvr>
                                        <p:cTn id="18" dur="1000" fill="hold"/>
                                        <p:tgtEl>
                                          <p:spTgt spid="40965"/>
                                        </p:tgtEl>
                                        <p:attrNameLst>
                                          <p:attrName>ppt_x</p:attrName>
                                        </p:attrNameLst>
                                      </p:cBhvr>
                                      <p:tavLst>
                                        <p:tav tm="0">
                                          <p:val>
                                            <p:strVal val="#ppt_x"/>
                                          </p:val>
                                        </p:tav>
                                        <p:tav tm="100000">
                                          <p:val>
                                            <p:strVal val="#ppt_x"/>
                                          </p:val>
                                        </p:tav>
                                      </p:tavLst>
                                    </p:anim>
                                    <p:anim calcmode="lin" valueType="num">
                                      <p:cBhvr>
                                        <p:cTn id="19" dur="1000" fill="hold"/>
                                        <p:tgtEl>
                                          <p:spTgt spid="4096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0966"/>
                                        </p:tgtEl>
                                        <p:attrNameLst>
                                          <p:attrName>style.visibility</p:attrName>
                                        </p:attrNameLst>
                                      </p:cBhvr>
                                      <p:to>
                                        <p:strVal val="visible"/>
                                      </p:to>
                                    </p:set>
                                    <p:animEffect transition="in" filter="fade">
                                      <p:cBhvr>
                                        <p:cTn id="22" dur="1000"/>
                                        <p:tgtEl>
                                          <p:spTgt spid="40966"/>
                                        </p:tgtEl>
                                      </p:cBhvr>
                                    </p:animEffect>
                                    <p:anim calcmode="lin" valueType="num">
                                      <p:cBhvr>
                                        <p:cTn id="23" dur="1000" fill="hold"/>
                                        <p:tgtEl>
                                          <p:spTgt spid="40966"/>
                                        </p:tgtEl>
                                        <p:attrNameLst>
                                          <p:attrName>ppt_x</p:attrName>
                                        </p:attrNameLst>
                                      </p:cBhvr>
                                      <p:tavLst>
                                        <p:tav tm="0">
                                          <p:val>
                                            <p:strVal val="#ppt_x"/>
                                          </p:val>
                                        </p:tav>
                                        <p:tav tm="100000">
                                          <p:val>
                                            <p:strVal val="#ppt_x"/>
                                          </p:val>
                                        </p:tav>
                                      </p:tavLst>
                                    </p:anim>
                                    <p:anim calcmode="lin" valueType="num">
                                      <p:cBhvr>
                                        <p:cTn id="24" dur="1000" fill="hold"/>
                                        <p:tgtEl>
                                          <p:spTgt spid="4096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0967"/>
                                        </p:tgtEl>
                                        <p:attrNameLst>
                                          <p:attrName>style.visibility</p:attrName>
                                        </p:attrNameLst>
                                      </p:cBhvr>
                                      <p:to>
                                        <p:strVal val="visible"/>
                                      </p:to>
                                    </p:set>
                                    <p:animEffect transition="in" filter="fade">
                                      <p:cBhvr>
                                        <p:cTn id="27" dur="1000"/>
                                        <p:tgtEl>
                                          <p:spTgt spid="40967"/>
                                        </p:tgtEl>
                                      </p:cBhvr>
                                    </p:animEffect>
                                    <p:anim calcmode="lin" valueType="num">
                                      <p:cBhvr>
                                        <p:cTn id="28" dur="1000" fill="hold"/>
                                        <p:tgtEl>
                                          <p:spTgt spid="40967"/>
                                        </p:tgtEl>
                                        <p:attrNameLst>
                                          <p:attrName>ppt_x</p:attrName>
                                        </p:attrNameLst>
                                      </p:cBhvr>
                                      <p:tavLst>
                                        <p:tav tm="0">
                                          <p:val>
                                            <p:strVal val="#ppt_x"/>
                                          </p:val>
                                        </p:tav>
                                        <p:tav tm="100000">
                                          <p:val>
                                            <p:strVal val="#ppt_x"/>
                                          </p:val>
                                        </p:tav>
                                      </p:tavLst>
                                    </p:anim>
                                    <p:anim calcmode="lin" valueType="num">
                                      <p:cBhvr>
                                        <p:cTn id="29" dur="1000" fill="hold"/>
                                        <p:tgtEl>
                                          <p:spTgt spid="4096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968"/>
                                        </p:tgtEl>
                                        <p:attrNameLst>
                                          <p:attrName>style.visibility</p:attrName>
                                        </p:attrNameLst>
                                      </p:cBhvr>
                                      <p:to>
                                        <p:strVal val="visible"/>
                                      </p:to>
                                    </p:set>
                                    <p:animEffect transition="in" filter="fade">
                                      <p:cBhvr>
                                        <p:cTn id="32" dur="1000"/>
                                        <p:tgtEl>
                                          <p:spTgt spid="40968"/>
                                        </p:tgtEl>
                                      </p:cBhvr>
                                    </p:animEffect>
                                    <p:anim calcmode="lin" valueType="num">
                                      <p:cBhvr>
                                        <p:cTn id="33" dur="1000" fill="hold"/>
                                        <p:tgtEl>
                                          <p:spTgt spid="40968"/>
                                        </p:tgtEl>
                                        <p:attrNameLst>
                                          <p:attrName>ppt_x</p:attrName>
                                        </p:attrNameLst>
                                      </p:cBhvr>
                                      <p:tavLst>
                                        <p:tav tm="0">
                                          <p:val>
                                            <p:strVal val="#ppt_x"/>
                                          </p:val>
                                        </p:tav>
                                        <p:tav tm="100000">
                                          <p:val>
                                            <p:strVal val="#ppt_x"/>
                                          </p:val>
                                        </p:tav>
                                      </p:tavLst>
                                    </p:anim>
                                    <p:anim calcmode="lin" valueType="num">
                                      <p:cBhvr>
                                        <p:cTn id="34" dur="1000" fill="hold"/>
                                        <p:tgtEl>
                                          <p:spTgt spid="4096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0969"/>
                                        </p:tgtEl>
                                        <p:attrNameLst>
                                          <p:attrName>style.visibility</p:attrName>
                                        </p:attrNameLst>
                                      </p:cBhvr>
                                      <p:to>
                                        <p:strVal val="visible"/>
                                      </p:to>
                                    </p:set>
                                    <p:animEffect transition="in" filter="fade">
                                      <p:cBhvr>
                                        <p:cTn id="37" dur="1000"/>
                                        <p:tgtEl>
                                          <p:spTgt spid="40969"/>
                                        </p:tgtEl>
                                      </p:cBhvr>
                                    </p:animEffect>
                                    <p:anim calcmode="lin" valueType="num">
                                      <p:cBhvr>
                                        <p:cTn id="38" dur="1000" fill="hold"/>
                                        <p:tgtEl>
                                          <p:spTgt spid="40969"/>
                                        </p:tgtEl>
                                        <p:attrNameLst>
                                          <p:attrName>ppt_x</p:attrName>
                                        </p:attrNameLst>
                                      </p:cBhvr>
                                      <p:tavLst>
                                        <p:tav tm="0">
                                          <p:val>
                                            <p:strVal val="#ppt_x"/>
                                          </p:val>
                                        </p:tav>
                                        <p:tav tm="100000">
                                          <p:val>
                                            <p:strVal val="#ppt_x"/>
                                          </p:val>
                                        </p:tav>
                                      </p:tavLst>
                                    </p:anim>
                                    <p:anim calcmode="lin" valueType="num">
                                      <p:cBhvr>
                                        <p:cTn id="39" dur="1000" fill="hold"/>
                                        <p:tgtEl>
                                          <p:spTgt spid="409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矩形 10"/>
          <p:cNvSpPr/>
          <p:nvPr/>
        </p:nvSpPr>
        <p:spPr>
          <a:xfrm>
            <a:off x="695325" y="3060700"/>
            <a:ext cx="7753350" cy="46038"/>
          </a:xfrm>
          <a:prstGeom prst="rect">
            <a:avLst/>
          </a:prstGeom>
          <a:gradFill>
            <a:gsLst>
              <a:gs pos="0">
                <a:srgbClr val="7B9AFB"/>
              </a:gs>
              <a:gs pos="80000">
                <a:srgbClr val="7397FB"/>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fontAlgn="auto">
              <a:lnSpc>
                <a:spcPct val="100000"/>
              </a:lnSpc>
              <a:spcBef>
                <a:spcPts val="0"/>
              </a:spcBef>
              <a:spcAft>
                <a:spcPts val="0"/>
              </a:spcAft>
            </a:pPr>
            <a:endParaRPr lang="zh-CN" altLang="en-US" sz="2000" u="none" strike="noStrike" noProof="1">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1454150" y="2303463"/>
            <a:ext cx="6499225" cy="644525"/>
          </a:xfrm>
          <a:prstGeom prst="rect">
            <a:avLst/>
          </a:prstGeom>
        </p:spPr>
        <p:txBody>
          <a:bodyPr wrap="square">
            <a:spAutoFit/>
            <a:extLst>
              <a:ext uri="{4A0BC546-FE56-4ADE-93B0-CB8AF2F6F144}">
                <wpsdc:textFrameExt xmlns:wpsdc="http://www.wps.cn/officeDocument/2022/drawingmlCustomData" type="title"/>
              </a:ext>
            </a:extLst>
          </a:bodyPr>
          <a:lstStyle/>
          <a:p>
            <a:pPr fontAlgn="auto"/>
            <a:r>
              <a:rPr lang="zh-CN" altLang="en-US" sz="3600" noProof="1" dirty="0">
                <a:latin typeface="微软雅黑" panose="020B0503020204020204" pitchFamily="34" charset="-122"/>
                <a:ea typeface="微软雅黑" panose="020B0503020204020204" pitchFamily="34" charset="-122"/>
                <a:cs typeface="+mn-cs"/>
                <a:sym typeface="+mn-ea"/>
              </a:rPr>
              <a:t>欢迎各位评委专家指导和点评！</a:t>
            </a:r>
            <a:endParaRPr lang="zh-CN" altLang="en-US" sz="3600" b="1" spc="300" noProof="1" dirty="0">
              <a:latin typeface="Arial" panose="020B0604020202020204" pitchFamily="34" charset="0"/>
              <a:ea typeface="微软雅黑" panose="020B0503020204020204" pitchFamily="34" charset="-122"/>
            </a:endParaRPr>
          </a:p>
        </p:txBody>
      </p:sp>
      <p:pic>
        <p:nvPicPr>
          <p:cNvPr id="41987" name="图片 4"/>
          <p:cNvPicPr>
            <a:picLocks noChangeAspect="1"/>
          </p:cNvPicPr>
          <p:nvPr/>
        </p:nvPicPr>
        <p:blipFill>
          <a:blip r:embed="rId1">
            <a:clrChange>
              <a:clrFrom>
                <a:srgbClr val="FFFFFF"/>
              </a:clrFrom>
              <a:clrTo>
                <a:srgbClr val="FFFFFF">
                  <a:alpha val="0"/>
                </a:srgbClr>
              </a:clrTo>
            </a:clrChange>
          </a:blip>
          <a:stretch>
            <a:fillRect/>
          </a:stretch>
        </p:blipFill>
        <p:spPr>
          <a:xfrm>
            <a:off x="8448675" y="4427538"/>
            <a:ext cx="658813" cy="636587"/>
          </a:xfrm>
          <a:prstGeom prst="rect">
            <a:avLst/>
          </a:prstGeom>
          <a:noFill/>
          <a:ln w="9525">
            <a:noFill/>
          </a:ln>
        </p:spPr>
      </p:pic>
      <p:sp>
        <p:nvSpPr>
          <p:cNvPr id="6" name="PA_矩形 7"/>
          <p:cNvSpPr/>
          <p:nvPr>
            <p:custDataLst>
              <p:tags r:id="rId2"/>
            </p:custDataLst>
          </p:nvPr>
        </p:nvSpPr>
        <p:spPr>
          <a:xfrm>
            <a:off x="739775" y="234950"/>
            <a:ext cx="3800475" cy="395288"/>
          </a:xfrm>
          <a:prstGeom prst="rect">
            <a:avLst/>
          </a:prstGeom>
        </p:spPr>
        <p:txBody>
          <a:bodyPr wrap="none">
            <a:noAutofit/>
          </a:bodyPr>
          <a:lstStyle/>
          <a:p>
            <a:pPr algn="ctr" fontAlgn="auto"/>
            <a:r>
              <a:rPr lang="zh-CN" altLang="zh-CN" sz="1800" strike="noStrike" kern="100" noProof="1" dirty="0">
                <a:effectLst/>
                <a:latin typeface="+mn-lt"/>
                <a:ea typeface="方正小标宋简体" panose="02010601030101010101" pitchFamily="65" charset="-122"/>
                <a:cs typeface="仿宋_GB2312" panose="02010609030101010101" pitchFamily="49" charset="-122"/>
              </a:rPr>
              <a:t>中国国际大学生创新大赛（</a:t>
            </a:r>
            <a:r>
              <a:rPr lang="en-US" altLang="zh-CN" sz="1800" strike="noStrike" kern="100" noProof="1" dirty="0">
                <a:effectLst/>
                <a:latin typeface="+mn-lt"/>
                <a:ea typeface="方正小标宋简体" panose="02010601030101010101" pitchFamily="65" charset="-122"/>
                <a:cs typeface="仿宋_GB2312" panose="02010609030101010101" pitchFamily="49" charset="-122"/>
              </a:rPr>
              <a:t>2024</a:t>
            </a:r>
            <a:r>
              <a:rPr lang="zh-CN" altLang="en-US" sz="1800" strike="noStrike" kern="100" noProof="1" dirty="0">
                <a:effectLst/>
                <a:latin typeface="+mn-lt"/>
                <a:ea typeface="方正小标宋简体" panose="02010601030101010101" pitchFamily="65" charset="-122"/>
                <a:cs typeface="仿宋_GB2312" panose="02010609030101010101" pitchFamily="49" charset="-122"/>
              </a:rPr>
              <a:t>年</a:t>
            </a:r>
            <a:r>
              <a:rPr lang="zh-CN" altLang="zh-CN" sz="1800" strike="noStrike" kern="100" noProof="1" dirty="0">
                <a:effectLst/>
                <a:latin typeface="+mn-lt"/>
                <a:ea typeface="方正小标宋简体" panose="02010601030101010101" pitchFamily="65" charset="-122"/>
                <a:cs typeface="仿宋_GB2312" panose="02010609030101010101" pitchFamily="49" charset="-122"/>
              </a:rPr>
              <a:t>）</a:t>
            </a:r>
            <a:endParaRPr lang="zh-CN" altLang="zh-CN" sz="1400" u="none" strike="noStrike" kern="0" noProof="0" dirty="0">
              <a:solidFill>
                <a:schemeClr val="accent1">
                  <a:lumMod val="50000"/>
                </a:schemeClr>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汉仪雅酷黑简" panose="00020600040101010101" charset="-122"/>
              <a:sym typeface="+mn-ea"/>
            </a:endParaRPr>
          </a:p>
        </p:txBody>
      </p:sp>
      <p:pic>
        <p:nvPicPr>
          <p:cNvPr id="41989" name="图片 6"/>
          <p:cNvPicPr>
            <a:picLocks noChangeAspect="1"/>
          </p:cNvPicPr>
          <p:nvPr/>
        </p:nvPicPr>
        <p:blipFill>
          <a:blip r:embed="rId3"/>
          <a:stretch>
            <a:fillRect/>
          </a:stretch>
        </p:blipFill>
        <p:spPr>
          <a:xfrm>
            <a:off x="179388" y="196850"/>
            <a:ext cx="471487" cy="395288"/>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文本框 18"/>
          <p:cNvSpPr txBox="1"/>
          <p:nvPr/>
        </p:nvSpPr>
        <p:spPr>
          <a:xfrm>
            <a:off x="206375" y="131763"/>
            <a:ext cx="2743200" cy="461962"/>
          </a:xfrm>
          <a:prstGeom prst="rect">
            <a:avLst/>
          </a:prstGeom>
          <a:noFill/>
          <a:ln w="9525">
            <a:noFill/>
          </a:ln>
        </p:spPr>
        <p:txBody>
          <a:bodyPr wrap="squar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市场痛点（宏观）</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14338" name="文本框 23"/>
          <p:cNvSpPr txBox="1"/>
          <p:nvPr/>
        </p:nvSpPr>
        <p:spPr>
          <a:xfrm>
            <a:off x="196850" y="862013"/>
            <a:ext cx="3917950" cy="2022475"/>
          </a:xfrm>
          <a:prstGeom prst="rect">
            <a:avLst/>
          </a:prstGeom>
          <a:noFill/>
          <a:ln w="9525">
            <a:noFill/>
          </a:ln>
        </p:spPr>
        <p:txBody>
          <a:bodyPr wrap="square" anchor="t" anchorCtr="0"/>
          <a:p>
            <a:pPr defTabSz="914400" eaLnBrk="0" hangingPunct="0">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sym typeface="印品黑体" charset="0"/>
              </a:rPr>
              <a:t>国家现状：国产芯片行业落后</a:t>
            </a:r>
            <a:endParaRPr lang="en-US" altLang="zh-CN" sz="1600" dirty="0">
              <a:solidFill>
                <a:srgbClr val="000000"/>
              </a:solidFill>
              <a:latin typeface="微软雅黑" panose="020B0503020204020204" pitchFamily="34" charset="-122"/>
              <a:ea typeface="微软雅黑" panose="020B0503020204020204" pitchFamily="34" charset="-122"/>
              <a:sym typeface="印品黑体" charset="0"/>
            </a:endParaRPr>
          </a:p>
          <a:p>
            <a:pPr defTabSz="914400" eaLnBrk="0" hangingPunct="0">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sym typeface="印品黑体" charset="0"/>
              </a:rPr>
              <a:t>国家政策：大力发展集成电路和国产芯片</a:t>
            </a:r>
            <a:endParaRPr lang="en-US" altLang="zh-CN" sz="1600" dirty="0">
              <a:solidFill>
                <a:srgbClr val="000000"/>
              </a:solidFill>
              <a:latin typeface="微软雅黑" panose="020B0503020204020204" pitchFamily="34" charset="-122"/>
              <a:ea typeface="微软雅黑" panose="020B0503020204020204" pitchFamily="34" charset="-122"/>
              <a:sym typeface="印品黑体" charset="0"/>
            </a:endParaRPr>
          </a:p>
          <a:p>
            <a:pPr defTabSz="914400" eaLnBrk="0" hangingPunct="0">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sym typeface="印品黑体" charset="0"/>
              </a:rPr>
              <a:t>国产芯片量：高增长</a:t>
            </a:r>
            <a:endParaRPr lang="en-US" altLang="zh-CN" sz="1600" dirty="0">
              <a:solidFill>
                <a:srgbClr val="000000"/>
              </a:solidFill>
              <a:latin typeface="微软雅黑" panose="020B0503020204020204" pitchFamily="34" charset="-122"/>
              <a:ea typeface="微软雅黑" panose="020B0503020204020204" pitchFamily="34" charset="-122"/>
              <a:sym typeface="印品黑体" charset="0"/>
            </a:endParaRPr>
          </a:p>
          <a:p>
            <a:pPr defTabSz="914400" eaLnBrk="0" hangingPunct="0">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sym typeface="印品黑体" charset="0"/>
              </a:rPr>
              <a:t>芯片类型：种类繁多</a:t>
            </a:r>
            <a:endParaRPr lang="en-US" altLang="zh-CN" sz="1600" dirty="0">
              <a:solidFill>
                <a:srgbClr val="000000"/>
              </a:solidFill>
              <a:latin typeface="微软雅黑" panose="020B0503020204020204" pitchFamily="34" charset="-122"/>
              <a:ea typeface="微软雅黑" panose="020B0503020204020204" pitchFamily="34" charset="-122"/>
              <a:sym typeface="印品黑体" charset="0"/>
            </a:endParaRPr>
          </a:p>
          <a:p>
            <a:pPr defTabSz="914400" eaLnBrk="0" hangingPunct="0">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sym typeface="印品黑体" charset="0"/>
              </a:rPr>
              <a:t>芯片元器件：质量较薄弱</a:t>
            </a:r>
            <a:endParaRPr lang="en-US" altLang="zh-CN" sz="1600" dirty="0">
              <a:solidFill>
                <a:srgbClr val="000000"/>
              </a:solidFill>
              <a:latin typeface="微软雅黑" panose="020B0503020204020204" pitchFamily="34" charset="-122"/>
              <a:ea typeface="微软雅黑" panose="020B0503020204020204" pitchFamily="34" charset="-122"/>
              <a:sym typeface="印品黑体" charset="0"/>
            </a:endParaRPr>
          </a:p>
          <a:p>
            <a:pPr defTabSz="914400" eaLnBrk="0" hangingPunct="0">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sym typeface="印品黑体" charset="0"/>
              </a:rPr>
              <a:t>传统芯片测试管理：人工有纸化  </a:t>
            </a:r>
            <a:endParaRPr lang="en-US" altLang="zh-CN" sz="1600" dirty="0">
              <a:solidFill>
                <a:srgbClr val="000000"/>
              </a:solidFill>
              <a:latin typeface="微软雅黑" panose="020B0503020204020204" pitchFamily="34" charset="-122"/>
              <a:ea typeface="微软雅黑" panose="020B0503020204020204" pitchFamily="34" charset="-122"/>
              <a:sym typeface="印品黑体" charset="0"/>
            </a:endParaRPr>
          </a:p>
          <a:p>
            <a:pPr defTabSz="914400" eaLnBrk="0" hangingPunct="0">
              <a:lnSpc>
                <a:spcPct val="150000"/>
              </a:lnSpc>
            </a:pPr>
            <a:endParaRPr lang="en-US" altLang="zh-CN" sz="1600" dirty="0">
              <a:solidFill>
                <a:srgbClr val="000000"/>
              </a:solidFill>
              <a:latin typeface="微软雅黑" panose="020B0503020204020204" pitchFamily="34" charset="-122"/>
              <a:ea typeface="微软雅黑" panose="020B0503020204020204" pitchFamily="34" charset="-122"/>
              <a:sym typeface="印品黑体" charset="0"/>
            </a:endParaRPr>
          </a:p>
          <a:p>
            <a:pPr defTabSz="914400" eaLnBrk="0" hangingPunct="0">
              <a:lnSpc>
                <a:spcPct val="150000"/>
              </a:lnSpc>
            </a:pPr>
            <a:endParaRPr lang="en-US" altLang="zh-CN" sz="1600" dirty="0">
              <a:solidFill>
                <a:srgbClr val="000000"/>
              </a:solidFill>
              <a:latin typeface="微软雅黑" panose="020B0503020204020204" pitchFamily="34" charset="-122"/>
              <a:ea typeface="微软雅黑" panose="020B0503020204020204" pitchFamily="34" charset="-122"/>
              <a:sym typeface="印品黑体" charset="0"/>
            </a:endParaRPr>
          </a:p>
        </p:txBody>
      </p:sp>
      <p:pic>
        <p:nvPicPr>
          <p:cNvPr id="14339" name="图片 28"/>
          <p:cNvPicPr>
            <a:picLocks noChangeAspect="1"/>
          </p:cNvPicPr>
          <p:nvPr/>
        </p:nvPicPr>
        <p:blipFill>
          <a:blip r:embed="rId2">
            <a:clrChange>
              <a:clrFrom>
                <a:srgbClr val="FFFFFF"/>
              </a:clrFrom>
              <a:clrTo>
                <a:srgbClr val="FFFFFF">
                  <a:alpha val="0"/>
                </a:srgbClr>
              </a:clrTo>
            </a:clrChange>
          </a:blip>
          <a:stretch>
            <a:fillRect/>
          </a:stretch>
        </p:blipFill>
        <p:spPr>
          <a:xfrm>
            <a:off x="4872038" y="669925"/>
            <a:ext cx="2281237" cy="1425575"/>
          </a:xfrm>
          <a:prstGeom prst="rect">
            <a:avLst/>
          </a:prstGeom>
          <a:noFill/>
          <a:ln w="9525" cap="flat" cmpd="sng">
            <a:solidFill>
              <a:srgbClr val="D0CECE"/>
            </a:solidFill>
            <a:prstDash val="solid"/>
            <a:round/>
            <a:headEnd type="none" w="med" len="med"/>
            <a:tailEnd type="none" w="med" len="med"/>
          </a:ln>
        </p:spPr>
      </p:pic>
      <p:pic>
        <p:nvPicPr>
          <p:cNvPr id="14340" name="图片 32"/>
          <p:cNvPicPr>
            <a:picLocks noChangeAspect="1"/>
          </p:cNvPicPr>
          <p:nvPr/>
        </p:nvPicPr>
        <p:blipFill>
          <a:blip r:embed="rId3"/>
          <a:stretch>
            <a:fillRect/>
          </a:stretch>
        </p:blipFill>
        <p:spPr>
          <a:xfrm rot="-1667307">
            <a:off x="3459163" y="2711450"/>
            <a:ext cx="1389062" cy="1706563"/>
          </a:xfrm>
          <a:prstGeom prst="rect">
            <a:avLst/>
          </a:prstGeom>
          <a:noFill/>
          <a:ln w="9525">
            <a:noFill/>
          </a:ln>
        </p:spPr>
      </p:pic>
      <p:pic>
        <p:nvPicPr>
          <p:cNvPr id="14341" name="图片 30"/>
          <p:cNvPicPr>
            <a:picLocks noChangeAspect="1"/>
          </p:cNvPicPr>
          <p:nvPr/>
        </p:nvPicPr>
        <p:blipFill>
          <a:blip r:embed="rId4"/>
          <a:stretch>
            <a:fillRect/>
          </a:stretch>
        </p:blipFill>
        <p:spPr>
          <a:xfrm rot="-375855">
            <a:off x="3873500" y="2628900"/>
            <a:ext cx="1276350" cy="1800225"/>
          </a:xfrm>
          <a:prstGeom prst="rect">
            <a:avLst/>
          </a:prstGeom>
          <a:noFill/>
          <a:ln w="9525">
            <a:noFill/>
          </a:ln>
        </p:spPr>
      </p:pic>
      <p:pic>
        <p:nvPicPr>
          <p:cNvPr id="14342" name="图片 36"/>
          <p:cNvPicPr>
            <a:picLocks noChangeAspect="1"/>
          </p:cNvPicPr>
          <p:nvPr/>
        </p:nvPicPr>
        <p:blipFill>
          <a:blip r:embed="rId5"/>
          <a:stretch>
            <a:fillRect/>
          </a:stretch>
        </p:blipFill>
        <p:spPr>
          <a:xfrm rot="532749">
            <a:off x="4246563" y="2663825"/>
            <a:ext cx="1401762" cy="1800225"/>
          </a:xfrm>
          <a:prstGeom prst="rect">
            <a:avLst/>
          </a:prstGeom>
          <a:noFill/>
          <a:ln w="9525">
            <a:noFill/>
          </a:ln>
        </p:spPr>
      </p:pic>
      <p:pic>
        <p:nvPicPr>
          <p:cNvPr id="14343" name="图片 34"/>
          <p:cNvPicPr>
            <a:picLocks noChangeAspect="1"/>
          </p:cNvPicPr>
          <p:nvPr/>
        </p:nvPicPr>
        <p:blipFill>
          <a:blip r:embed="rId6"/>
          <a:stretch>
            <a:fillRect/>
          </a:stretch>
        </p:blipFill>
        <p:spPr>
          <a:xfrm rot="1197084">
            <a:off x="4756150" y="2906713"/>
            <a:ext cx="1462088" cy="1684337"/>
          </a:xfrm>
          <a:prstGeom prst="rect">
            <a:avLst/>
          </a:prstGeom>
          <a:noFill/>
          <a:ln w="9525">
            <a:noFill/>
          </a:ln>
        </p:spPr>
      </p:pic>
      <p:graphicFrame>
        <p:nvGraphicFramePr>
          <p:cNvPr id="39" name="图表 38"/>
          <p:cNvGraphicFramePr/>
          <p:nvPr/>
        </p:nvGraphicFramePr>
        <p:xfrm>
          <a:off x="6859250" y="2359742"/>
          <a:ext cx="1662113" cy="2478914"/>
        </p:xfrm>
        <a:graphic>
          <a:graphicData uri="http://schemas.openxmlformats.org/drawingml/2006/chart">
            <c:chart xmlns:c="http://schemas.openxmlformats.org/drawingml/2006/chart" xmlns:r="http://schemas.openxmlformats.org/officeDocument/2006/relationships" r:id="rId1"/>
          </a:graphicData>
        </a:graphic>
      </p:graphicFrame>
      <p:sp>
        <p:nvSpPr>
          <p:cNvPr id="2" name="文本框 1"/>
          <p:cNvSpPr txBox="1"/>
          <p:nvPr/>
        </p:nvSpPr>
        <p:spPr>
          <a:xfrm>
            <a:off x="3230563" y="4686300"/>
            <a:ext cx="3282950" cy="277813"/>
          </a:xfrm>
          <a:prstGeom prst="rect">
            <a:avLst/>
          </a:prstGeom>
        </p:spPr>
        <p:txBody>
          <a:bodyPr wrap="square">
            <a:spAutoFit/>
            <a:extLst>
              <a:ext uri="{4A0BC546-FE56-4ADE-93B0-CB8AF2F6F144}">
                <wpsdc:textFrameExt xmlns:wpsdc="http://www.wps.cn/officeDocument/2022/drawingmlCustomData" type="text"/>
              </a:ext>
            </a:extLst>
          </a:bodyPr>
          <a:lstStyle/>
          <a:p>
            <a:pPr algn="ctr" fontAlgn="auto"/>
            <a:r>
              <a:rPr lang="zh-CN" altLang="en-US" sz="1200" noProof="1" dirty="0">
                <a:solidFill>
                  <a:srgbClr val="000000"/>
                </a:solidFill>
                <a:latin typeface="微软雅黑" panose="020B0503020204020204" pitchFamily="34" charset="-122"/>
                <a:ea typeface="微软雅黑" panose="020B0503020204020204" pitchFamily="34" charset="-122"/>
                <a:cs typeface="+mn-cs"/>
                <a:sym typeface="+mn-ea"/>
              </a:rPr>
              <a:t>国家政策大力支持</a:t>
            </a:r>
            <a:endParaRPr lang="zh-CN" altLang="en-US" noProof="1"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fade">
                                      <p:cBhvr>
                                        <p:cTn id="7" dur="1000"/>
                                        <p:tgtEl>
                                          <p:spTgt spid="14339"/>
                                        </p:tgtEl>
                                      </p:cBhvr>
                                    </p:animEffect>
                                    <p:anim calcmode="lin" valueType="num">
                                      <p:cBhvr>
                                        <p:cTn id="8" dur="1000" fill="hold"/>
                                        <p:tgtEl>
                                          <p:spTgt spid="14339"/>
                                        </p:tgtEl>
                                        <p:attrNameLst>
                                          <p:attrName>ppt_x</p:attrName>
                                        </p:attrNameLst>
                                      </p:cBhvr>
                                      <p:tavLst>
                                        <p:tav tm="0">
                                          <p:val>
                                            <p:strVal val="#ppt_x"/>
                                          </p:val>
                                        </p:tav>
                                        <p:tav tm="100000">
                                          <p:val>
                                            <p:strVal val="#ppt_x"/>
                                          </p:val>
                                        </p:tav>
                                      </p:tavLst>
                                    </p:anim>
                                    <p:anim calcmode="lin" valueType="num">
                                      <p:cBhvr>
                                        <p:cTn id="9" dur="1000" fill="hold"/>
                                        <p:tgtEl>
                                          <p:spTgt spid="1433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fade">
                                      <p:cBhvr>
                                        <p:cTn id="12" dur="1000"/>
                                        <p:tgtEl>
                                          <p:spTgt spid="14340"/>
                                        </p:tgtEl>
                                      </p:cBhvr>
                                    </p:animEffect>
                                    <p:anim calcmode="lin" valueType="num">
                                      <p:cBhvr>
                                        <p:cTn id="13" dur="1000" fill="hold"/>
                                        <p:tgtEl>
                                          <p:spTgt spid="14340"/>
                                        </p:tgtEl>
                                        <p:attrNameLst>
                                          <p:attrName>ppt_x</p:attrName>
                                        </p:attrNameLst>
                                      </p:cBhvr>
                                      <p:tavLst>
                                        <p:tav tm="0">
                                          <p:val>
                                            <p:strVal val="#ppt_x"/>
                                          </p:val>
                                        </p:tav>
                                        <p:tav tm="100000">
                                          <p:val>
                                            <p:strVal val="#ppt_x"/>
                                          </p:val>
                                        </p:tav>
                                      </p:tavLst>
                                    </p:anim>
                                    <p:anim calcmode="lin" valueType="num">
                                      <p:cBhvr>
                                        <p:cTn id="14" dur="1000" fill="hold"/>
                                        <p:tgtEl>
                                          <p:spTgt spid="1434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fade">
                                      <p:cBhvr>
                                        <p:cTn id="17" dur="1000"/>
                                        <p:tgtEl>
                                          <p:spTgt spid="14341"/>
                                        </p:tgtEl>
                                      </p:cBhvr>
                                    </p:animEffect>
                                    <p:anim calcmode="lin" valueType="num">
                                      <p:cBhvr>
                                        <p:cTn id="18" dur="1000" fill="hold"/>
                                        <p:tgtEl>
                                          <p:spTgt spid="14341"/>
                                        </p:tgtEl>
                                        <p:attrNameLst>
                                          <p:attrName>ppt_x</p:attrName>
                                        </p:attrNameLst>
                                      </p:cBhvr>
                                      <p:tavLst>
                                        <p:tav tm="0">
                                          <p:val>
                                            <p:strVal val="#ppt_x"/>
                                          </p:val>
                                        </p:tav>
                                        <p:tav tm="100000">
                                          <p:val>
                                            <p:strVal val="#ppt_x"/>
                                          </p:val>
                                        </p:tav>
                                      </p:tavLst>
                                    </p:anim>
                                    <p:anim calcmode="lin" valueType="num">
                                      <p:cBhvr>
                                        <p:cTn id="19" dur="1000" fill="hold"/>
                                        <p:tgtEl>
                                          <p:spTgt spid="1434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342"/>
                                        </p:tgtEl>
                                        <p:attrNameLst>
                                          <p:attrName>style.visibility</p:attrName>
                                        </p:attrNameLst>
                                      </p:cBhvr>
                                      <p:to>
                                        <p:strVal val="visible"/>
                                      </p:to>
                                    </p:set>
                                    <p:animEffect transition="in" filter="fade">
                                      <p:cBhvr>
                                        <p:cTn id="22" dur="1000"/>
                                        <p:tgtEl>
                                          <p:spTgt spid="14342"/>
                                        </p:tgtEl>
                                      </p:cBhvr>
                                    </p:animEffect>
                                    <p:anim calcmode="lin" valueType="num">
                                      <p:cBhvr>
                                        <p:cTn id="23" dur="1000" fill="hold"/>
                                        <p:tgtEl>
                                          <p:spTgt spid="14342"/>
                                        </p:tgtEl>
                                        <p:attrNameLst>
                                          <p:attrName>ppt_x</p:attrName>
                                        </p:attrNameLst>
                                      </p:cBhvr>
                                      <p:tavLst>
                                        <p:tav tm="0">
                                          <p:val>
                                            <p:strVal val="#ppt_x"/>
                                          </p:val>
                                        </p:tav>
                                        <p:tav tm="100000">
                                          <p:val>
                                            <p:strVal val="#ppt_x"/>
                                          </p:val>
                                        </p:tav>
                                      </p:tavLst>
                                    </p:anim>
                                    <p:anim calcmode="lin" valueType="num">
                                      <p:cBhvr>
                                        <p:cTn id="24" dur="1000" fill="hold"/>
                                        <p:tgtEl>
                                          <p:spTgt spid="1434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343"/>
                                        </p:tgtEl>
                                        <p:attrNameLst>
                                          <p:attrName>style.visibility</p:attrName>
                                        </p:attrNameLst>
                                      </p:cBhvr>
                                      <p:to>
                                        <p:strVal val="visible"/>
                                      </p:to>
                                    </p:set>
                                    <p:animEffect transition="in" filter="fade">
                                      <p:cBhvr>
                                        <p:cTn id="27" dur="1000"/>
                                        <p:tgtEl>
                                          <p:spTgt spid="14343"/>
                                        </p:tgtEl>
                                      </p:cBhvr>
                                    </p:animEffect>
                                    <p:anim calcmode="lin" valueType="num">
                                      <p:cBhvr>
                                        <p:cTn id="28" dur="1000" fill="hold"/>
                                        <p:tgtEl>
                                          <p:spTgt spid="14343"/>
                                        </p:tgtEl>
                                        <p:attrNameLst>
                                          <p:attrName>ppt_x</p:attrName>
                                        </p:attrNameLst>
                                      </p:cBhvr>
                                      <p:tavLst>
                                        <p:tav tm="0">
                                          <p:val>
                                            <p:strVal val="#ppt_x"/>
                                          </p:val>
                                        </p:tav>
                                        <p:tav tm="100000">
                                          <p:val>
                                            <p:strVal val="#ppt_x"/>
                                          </p:val>
                                        </p:tav>
                                      </p:tavLst>
                                    </p:anim>
                                    <p:anim calcmode="lin" valueType="num">
                                      <p:cBhvr>
                                        <p:cTn id="29" dur="1000" fill="hold"/>
                                        <p:tgtEl>
                                          <p:spTgt spid="1434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文本框 18"/>
          <p:cNvSpPr txBox="1"/>
          <p:nvPr/>
        </p:nvSpPr>
        <p:spPr>
          <a:xfrm>
            <a:off x="219075" y="119063"/>
            <a:ext cx="2646363" cy="461962"/>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市场痛点（微观）</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15362" name="文本框 2"/>
          <p:cNvSpPr txBox="1"/>
          <p:nvPr/>
        </p:nvSpPr>
        <p:spPr>
          <a:xfrm>
            <a:off x="3081338" y="203200"/>
            <a:ext cx="3703637" cy="398463"/>
          </a:xfrm>
          <a:prstGeom prst="rect">
            <a:avLst/>
          </a:prstGeom>
          <a:noFill/>
          <a:ln w="9525">
            <a:noFill/>
          </a:ln>
        </p:spPr>
        <p:txBody>
          <a:bodyPr wrap="square" anchor="t" anchorCtr="0">
            <a:spAutoFit/>
          </a:bodyPr>
          <a:p>
            <a:pPr algn="ctr"/>
            <a:r>
              <a:rPr lang="zh-CN" altLang="en-US" sz="2000" b="1" dirty="0">
                <a:solidFill>
                  <a:srgbClr val="0533B2"/>
                </a:solidFill>
                <a:latin typeface="微软雅黑" panose="020B0503020204020204" pitchFamily="34" charset="-122"/>
                <a:ea typeface="微软雅黑" panose="020B0503020204020204" pitchFamily="34" charset="-122"/>
              </a:rPr>
              <a:t>痛点</a:t>
            </a:r>
            <a:r>
              <a:rPr lang="en-US" altLang="zh-CN" sz="2000" b="1" dirty="0">
                <a:solidFill>
                  <a:srgbClr val="0533B2"/>
                </a:solidFill>
                <a:latin typeface="微软雅黑" panose="020B0503020204020204" pitchFamily="34" charset="-122"/>
                <a:ea typeface="微软雅黑" panose="020B0503020204020204" pitchFamily="34" charset="-122"/>
              </a:rPr>
              <a:t>1</a:t>
            </a:r>
            <a:r>
              <a:rPr lang="zh-CN" altLang="en-US" sz="2000" b="1" dirty="0">
                <a:solidFill>
                  <a:srgbClr val="0533B2"/>
                </a:solidFill>
                <a:latin typeface="微软雅黑" panose="020B0503020204020204" pitchFamily="34" charset="-122"/>
                <a:ea typeface="微软雅黑" panose="020B0503020204020204" pitchFamily="34" charset="-122"/>
              </a:rPr>
              <a:t>：服务定制难</a:t>
            </a:r>
            <a:endParaRPr lang="zh-CN" altLang="en-US" sz="2000" b="1" dirty="0">
              <a:solidFill>
                <a:srgbClr val="0533B2"/>
              </a:solidFill>
              <a:latin typeface="微软雅黑" panose="020B0503020204020204" pitchFamily="34" charset="-122"/>
              <a:ea typeface="微软雅黑" panose="020B0503020204020204" pitchFamily="34" charset="-122"/>
            </a:endParaRPr>
          </a:p>
        </p:txBody>
      </p:sp>
      <p:sp>
        <p:nvSpPr>
          <p:cNvPr id="15363" name="文本框 1"/>
          <p:cNvSpPr txBox="1"/>
          <p:nvPr/>
        </p:nvSpPr>
        <p:spPr>
          <a:xfrm>
            <a:off x="492125" y="1182688"/>
            <a:ext cx="3390900" cy="2778125"/>
          </a:xfrm>
          <a:prstGeom prst="rect">
            <a:avLst/>
          </a:prstGeom>
          <a:noFill/>
          <a:ln w="9525">
            <a:noFill/>
          </a:ln>
        </p:spPr>
        <p:txBody>
          <a:bodyPr wrap="square" anchor="t" anchorCtr="0">
            <a:spAutoFit/>
          </a:bodyPr>
          <a:p>
            <a:pPr>
              <a:lnSpc>
                <a:spcPct val="200000"/>
              </a:lnSpc>
            </a:pPr>
            <a:r>
              <a:rPr lang="zh-CN" altLang="en-US" dirty="0">
                <a:latin typeface="微软雅黑" panose="020B0503020204020204" pitchFamily="34" charset="-122"/>
                <a:ea typeface="微软雅黑" panose="020B0503020204020204" pitchFamily="34" charset="-122"/>
              </a:rPr>
              <a:t>不同行业和厂家、服务要求不同； </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不同行业和厂家、测试标准不同；</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传统的、基于手工的测试管理、不能满足批量需求；  </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难以按不同需求服务定制。</a:t>
            </a:r>
            <a:endParaRPr lang="zh-CN" altLang="en-US" dirty="0">
              <a:latin typeface="微软雅黑" panose="020B0503020204020204" pitchFamily="34" charset="-122"/>
              <a:ea typeface="微软雅黑" panose="020B0503020204020204" pitchFamily="34" charset="-122"/>
            </a:endParaRPr>
          </a:p>
        </p:txBody>
      </p:sp>
      <p:pic>
        <p:nvPicPr>
          <p:cNvPr id="15364" name="图片 4"/>
          <p:cNvPicPr>
            <a:picLocks noChangeAspect="1"/>
          </p:cNvPicPr>
          <p:nvPr/>
        </p:nvPicPr>
        <p:blipFill>
          <a:blip r:embed="rId1">
            <a:clrChange>
              <a:clrFrom>
                <a:srgbClr val="FFFFFF"/>
              </a:clrFrom>
              <a:clrTo>
                <a:srgbClr val="FFFFFF">
                  <a:alpha val="0"/>
                </a:srgbClr>
              </a:clrTo>
            </a:clrChange>
          </a:blip>
          <a:stretch>
            <a:fillRect/>
          </a:stretch>
        </p:blipFill>
        <p:spPr>
          <a:xfrm>
            <a:off x="4483100" y="685800"/>
            <a:ext cx="4235450" cy="39179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fade">
                                      <p:cBhvr>
                                        <p:cTn id="7" dur="1000"/>
                                        <p:tgtEl>
                                          <p:spTgt spid="15364"/>
                                        </p:tgtEl>
                                      </p:cBhvr>
                                    </p:animEffect>
                                    <p:anim calcmode="lin" valueType="num">
                                      <p:cBhvr>
                                        <p:cTn id="8" dur="1000" fill="hold"/>
                                        <p:tgtEl>
                                          <p:spTgt spid="15364"/>
                                        </p:tgtEl>
                                        <p:attrNameLst>
                                          <p:attrName>ppt_x</p:attrName>
                                        </p:attrNameLst>
                                      </p:cBhvr>
                                      <p:tavLst>
                                        <p:tav tm="0">
                                          <p:val>
                                            <p:strVal val="#ppt_x"/>
                                          </p:val>
                                        </p:tav>
                                        <p:tav tm="100000">
                                          <p:val>
                                            <p:strVal val="#ppt_x"/>
                                          </p:val>
                                        </p:tav>
                                      </p:tavLst>
                                    </p:anim>
                                    <p:anim calcmode="lin" valueType="num">
                                      <p:cBhvr>
                                        <p:cTn id="9" dur="1000" fill="hold"/>
                                        <p:tgtEl>
                                          <p:spTgt spid="15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文本框 18"/>
          <p:cNvSpPr txBox="1"/>
          <p:nvPr/>
        </p:nvSpPr>
        <p:spPr>
          <a:xfrm>
            <a:off x="149225" y="171450"/>
            <a:ext cx="2738438" cy="461963"/>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市场痛点（微观）</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16386" name="文本框 2"/>
          <p:cNvSpPr txBox="1"/>
          <p:nvPr/>
        </p:nvSpPr>
        <p:spPr>
          <a:xfrm>
            <a:off x="2887663" y="171450"/>
            <a:ext cx="5226050" cy="398463"/>
          </a:xfrm>
          <a:prstGeom prst="rect">
            <a:avLst/>
          </a:prstGeom>
          <a:noFill/>
          <a:ln w="9525">
            <a:noFill/>
          </a:ln>
        </p:spPr>
        <p:txBody>
          <a:bodyPr wrap="square" anchor="t" anchorCtr="0">
            <a:spAutoFit/>
          </a:bodyPr>
          <a:p>
            <a:pPr algn="ct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痛点</a:t>
            </a:r>
            <a:r>
              <a:rPr lang="en-US" altLang="zh-CN" sz="2000" b="1" dirty="0">
                <a:solidFill>
                  <a:srgbClr val="0533B2"/>
                </a:solidFill>
                <a:latin typeface="微软雅黑" panose="020B0503020204020204" pitchFamily="34" charset="-122"/>
                <a:ea typeface="微软雅黑" panose="020B0503020204020204" pitchFamily="34" charset="-122"/>
                <a:sym typeface="印品黑体" charset="0"/>
              </a:rPr>
              <a:t>2 </a:t>
            </a: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资源共享难、问题追溯难</a:t>
            </a:r>
            <a:endParaRPr lang="zh-CN" altLang="en-US" sz="2000" b="1" dirty="0">
              <a:solidFill>
                <a:srgbClr val="0533B2"/>
              </a:solidFill>
              <a:latin typeface="微软雅黑" panose="020B0503020204020204" pitchFamily="34" charset="-122"/>
              <a:ea typeface="微软雅黑" panose="020B0503020204020204" pitchFamily="34" charset="-122"/>
            </a:endParaRPr>
          </a:p>
        </p:txBody>
      </p:sp>
      <p:sp>
        <p:nvSpPr>
          <p:cNvPr id="16387" name="文本框 1"/>
          <p:cNvSpPr txBox="1"/>
          <p:nvPr/>
        </p:nvSpPr>
        <p:spPr>
          <a:xfrm>
            <a:off x="560388" y="1182688"/>
            <a:ext cx="3652837" cy="2224087"/>
          </a:xfrm>
          <a:prstGeom prst="rect">
            <a:avLst/>
          </a:prstGeom>
          <a:noFill/>
          <a:ln w="9525">
            <a:noFill/>
          </a:ln>
        </p:spPr>
        <p:txBody>
          <a:bodyPr wrap="square" anchor="t" anchorCtr="0">
            <a:spAutoFit/>
          </a:bodyPr>
          <a:p>
            <a:pPr>
              <a:lnSpc>
                <a:spcPct val="200000"/>
              </a:lnSpc>
            </a:pPr>
            <a:r>
              <a:rPr lang="zh-CN" altLang="en-US" dirty="0">
                <a:latin typeface="微软雅黑" panose="020B0503020204020204" pitchFamily="34" charset="-122"/>
                <a:ea typeface="微软雅黑" panose="020B0503020204020204" pitchFamily="34" charset="-122"/>
              </a:rPr>
              <a:t>流水化、智能化管理难</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各角色多用户协调、交流、共享难； </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错误跟踪不及时、相互扯皮和推诿； </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缺陷分析，难以追溯定位。</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l="13681" r="4877"/>
          <a:stretch>
            <a:fillRect/>
          </a:stretch>
        </p:blipFill>
        <p:spPr>
          <a:xfrm>
            <a:off x="4930416" y="2041642"/>
            <a:ext cx="1896194" cy="1408567"/>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t="11684" b="2583"/>
          <a:stretch>
            <a:fillRect/>
          </a:stretch>
        </p:blipFill>
        <p:spPr>
          <a:xfrm rot="10446068">
            <a:off x="4830830" y="976254"/>
            <a:ext cx="1753573" cy="1289908"/>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6207"/>
          <a:stretch>
            <a:fillRect/>
          </a:stretch>
        </p:blipFill>
        <p:spPr>
          <a:xfrm rot="338121">
            <a:off x="6736457" y="929658"/>
            <a:ext cx="1896540" cy="133412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8514" t="12868" r="24464" b="14046"/>
          <a:stretch>
            <a:fillRect/>
          </a:stretch>
        </p:blipFill>
        <p:spPr>
          <a:xfrm>
            <a:off x="6577185" y="2258059"/>
            <a:ext cx="1932515" cy="1408565"/>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6392" name="图片 16"/>
          <p:cNvPicPr>
            <a:picLocks noChangeAspect="1"/>
          </p:cNvPicPr>
          <p:nvPr/>
        </p:nvPicPr>
        <p:blipFill>
          <a:blip r:embed="rId5"/>
          <a:stretch>
            <a:fillRect/>
          </a:stretch>
        </p:blipFill>
        <p:spPr>
          <a:xfrm>
            <a:off x="5878513" y="3425825"/>
            <a:ext cx="1931987" cy="1555750"/>
          </a:xfrm>
          <a:prstGeom prst="rect">
            <a:avLst/>
          </a:prstGeom>
          <a:noFill/>
          <a:ln w="9525">
            <a:noFill/>
          </a:ln>
        </p:spPr>
      </p:pic>
      <p:sp>
        <p:nvSpPr>
          <p:cNvPr id="18" name="文本框 17"/>
          <p:cNvSpPr txBox="1"/>
          <p:nvPr/>
        </p:nvSpPr>
        <p:spPr>
          <a:xfrm>
            <a:off x="6764338" y="1766888"/>
            <a:ext cx="1895475" cy="368300"/>
          </a:xfrm>
          <a:prstGeom prst="rect">
            <a:avLst/>
          </a:prstGeom>
        </p:spPr>
        <p:txBody>
          <a:bodyPr wrap="square">
            <a:spAutoFit/>
            <a:extLst>
              <a:ext uri="{4A0BC546-FE56-4ADE-93B0-CB8AF2F6F144}">
                <wpsdc:textFrameExt xmlns:wpsdc="http://www.wps.cn/officeDocument/2022/drawingmlCustomData" type="text"/>
              </a:ext>
            </a:extLst>
          </a:bodyPr>
          <a:lstStyle/>
          <a:p>
            <a:pPr algn="ctr" fontAlgn="auto"/>
            <a:r>
              <a:rPr lang="zh-CN" altLang="en-US" noProof="1" dirty="0">
                <a:solidFill>
                  <a:srgbClr val="FF0000"/>
                </a:solidFill>
                <a:latin typeface="微软雅黑" panose="020B0503020204020204" pitchFamily="34" charset="-122"/>
                <a:ea typeface="微软雅黑" panose="020B0503020204020204" pitchFamily="34" charset="-122"/>
                <a:cs typeface="+mn-cs"/>
              </a:rPr>
              <a:t>多用户共享难</a:t>
            </a:r>
            <a:endParaRPr lang="zh-CN" altLang="en-US" noProof="1" dirty="0">
              <a:solidFill>
                <a:srgbClr val="FF000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830763" y="2790825"/>
            <a:ext cx="1895475" cy="369888"/>
          </a:xfrm>
          <a:prstGeom prst="rect">
            <a:avLst/>
          </a:prstGeom>
        </p:spPr>
        <p:txBody>
          <a:bodyPr wrap="square">
            <a:spAutoFit/>
            <a:extLst>
              <a:ext uri="{4A0BC546-FE56-4ADE-93B0-CB8AF2F6F144}">
                <wpsdc:textFrameExt xmlns:wpsdc="http://www.wps.cn/officeDocument/2022/drawingmlCustomData" type="text"/>
              </a:ext>
            </a:extLst>
          </a:bodyPr>
          <a:lstStyle/>
          <a:p>
            <a:pPr algn="ctr" fontAlgn="auto"/>
            <a:r>
              <a:rPr lang="zh-CN" altLang="en-US" noProof="1" dirty="0">
                <a:solidFill>
                  <a:srgbClr val="FF0000"/>
                </a:solidFill>
                <a:latin typeface="微软雅黑" panose="020B0503020204020204" pitchFamily="34" charset="-122"/>
                <a:ea typeface="微软雅黑" panose="020B0503020204020204" pitchFamily="34" charset="-122"/>
                <a:cs typeface="+mn-cs"/>
              </a:rPr>
              <a:t>流水化管理难</a:t>
            </a:r>
            <a:endParaRPr lang="zh-CN" altLang="en-US" noProof="1" dirty="0">
              <a:solidFill>
                <a:srgbClr val="FF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768850" y="1698625"/>
            <a:ext cx="1897063" cy="368300"/>
          </a:xfrm>
          <a:prstGeom prst="rect">
            <a:avLst/>
          </a:prstGeom>
        </p:spPr>
        <p:txBody>
          <a:bodyPr wrap="square">
            <a:spAutoFit/>
            <a:extLst>
              <a:ext uri="{4A0BC546-FE56-4ADE-93B0-CB8AF2F6F144}">
                <wpsdc:textFrameExt xmlns:wpsdc="http://www.wps.cn/officeDocument/2022/drawingmlCustomData" type="text"/>
              </a:ext>
            </a:extLst>
          </a:bodyPr>
          <a:lstStyle/>
          <a:p>
            <a:pPr algn="ctr" fontAlgn="auto"/>
            <a:r>
              <a:rPr lang="zh-CN" altLang="en-US" noProof="1" dirty="0">
                <a:solidFill>
                  <a:srgbClr val="FF0000"/>
                </a:solidFill>
                <a:latin typeface="微软雅黑" panose="020B0503020204020204" pitchFamily="34" charset="-122"/>
                <a:ea typeface="微软雅黑" panose="020B0503020204020204" pitchFamily="34" charset="-122"/>
                <a:cs typeface="+mn-cs"/>
              </a:rPr>
              <a:t>数据统计难</a:t>
            </a:r>
            <a:endParaRPr lang="zh-CN" altLang="en-US" noProof="1" dirty="0">
              <a:solidFill>
                <a:srgbClr val="FF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496050" y="3060700"/>
            <a:ext cx="1895475" cy="368300"/>
          </a:xfrm>
          <a:prstGeom prst="rect">
            <a:avLst/>
          </a:prstGeom>
        </p:spPr>
        <p:txBody>
          <a:bodyPr wrap="square">
            <a:spAutoFit/>
            <a:extLst>
              <a:ext uri="{4A0BC546-FE56-4ADE-93B0-CB8AF2F6F144}">
                <wpsdc:textFrameExt xmlns:wpsdc="http://www.wps.cn/officeDocument/2022/drawingmlCustomData" type="text"/>
              </a:ext>
            </a:extLst>
          </a:bodyPr>
          <a:lstStyle/>
          <a:p>
            <a:pPr algn="ctr" fontAlgn="auto"/>
            <a:r>
              <a:rPr lang="zh-CN" altLang="en-US" noProof="1" dirty="0">
                <a:solidFill>
                  <a:srgbClr val="FF0000"/>
                </a:solidFill>
                <a:latin typeface="微软雅黑" panose="020B0503020204020204" pitchFamily="34" charset="-122"/>
                <a:ea typeface="微软雅黑" panose="020B0503020204020204" pitchFamily="34" charset="-122"/>
                <a:cs typeface="+mn-cs"/>
              </a:rPr>
              <a:t>问题追溯难</a:t>
            </a:r>
            <a:endParaRPr lang="zh-CN" altLang="en-US" noProof="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文本框 18"/>
          <p:cNvSpPr txBox="1"/>
          <p:nvPr/>
        </p:nvSpPr>
        <p:spPr>
          <a:xfrm>
            <a:off x="149225" y="171450"/>
            <a:ext cx="2647950" cy="461963"/>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市场痛点（微观）</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17410" name="文本框 2"/>
          <p:cNvSpPr txBox="1"/>
          <p:nvPr/>
        </p:nvSpPr>
        <p:spPr>
          <a:xfrm>
            <a:off x="2466975" y="203200"/>
            <a:ext cx="5811838" cy="400050"/>
          </a:xfrm>
          <a:prstGeom prst="rect">
            <a:avLst/>
          </a:prstGeom>
          <a:noFill/>
          <a:ln w="9525">
            <a:noFill/>
          </a:ln>
        </p:spPr>
        <p:txBody>
          <a:bodyPr wrap="square" anchor="t" anchorCtr="0">
            <a:spAutoFit/>
          </a:bodyPr>
          <a:p>
            <a:pPr algn="ct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痛点</a:t>
            </a:r>
            <a:r>
              <a:rPr lang="en-US" altLang="zh-CN" sz="2000" b="1" dirty="0">
                <a:solidFill>
                  <a:srgbClr val="0533B2"/>
                </a:solidFill>
                <a:latin typeface="微软雅黑" panose="020B0503020204020204" pitchFamily="34" charset="-122"/>
                <a:ea typeface="微软雅黑" panose="020B0503020204020204" pitchFamily="34" charset="-122"/>
                <a:sym typeface="印品黑体" charset="0"/>
              </a:rPr>
              <a:t>3 </a:t>
            </a: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智能定位，稳定性、准确率提高难</a:t>
            </a:r>
            <a:endParaRPr lang="zh-CN" altLang="en-US" sz="2000" b="1" dirty="0">
              <a:solidFill>
                <a:srgbClr val="0533B2"/>
              </a:solidFill>
              <a:latin typeface="微软雅黑" panose="020B0503020204020204" pitchFamily="34" charset="-122"/>
              <a:ea typeface="微软雅黑" panose="020B0503020204020204" pitchFamily="34" charset="-122"/>
            </a:endParaRPr>
          </a:p>
        </p:txBody>
      </p:sp>
      <p:sp>
        <p:nvSpPr>
          <p:cNvPr id="17411" name="文本框 1"/>
          <p:cNvSpPr txBox="1"/>
          <p:nvPr/>
        </p:nvSpPr>
        <p:spPr>
          <a:xfrm>
            <a:off x="560388" y="1393825"/>
            <a:ext cx="3184525" cy="2390775"/>
          </a:xfrm>
          <a:prstGeom prst="rect">
            <a:avLst/>
          </a:prstGeom>
          <a:noFill/>
          <a:ln w="9525">
            <a:noFill/>
          </a:ln>
        </p:spPr>
        <p:txBody>
          <a:bodyPr wrap="square" anchor="t" anchorCtr="0">
            <a:spAutoFit/>
          </a:bodyPr>
          <a:p>
            <a:pPr>
              <a:lnSpc>
                <a:spcPct val="120000"/>
              </a:lnSpc>
            </a:pPr>
            <a:r>
              <a:rPr lang="zh-CN" altLang="en-US" dirty="0">
                <a:latin typeface="微软雅黑" panose="020B0503020204020204" pitchFamily="34" charset="-122"/>
                <a:ea typeface="微软雅黑" panose="020B0503020204020204" pitchFamily="34" charset="-122"/>
              </a:rPr>
              <a:t>芯片元器件体型微小，缺陷检测困难； </a:t>
            </a:r>
            <a:endParaRPr lang="en-US" altLang="zh-CN" dirty="0">
              <a:latin typeface="微软雅黑" panose="020B0503020204020204" pitchFamily="34" charset="-122"/>
              <a:ea typeface="微软雅黑" panose="020B0503020204020204" pitchFamily="34" charset="-122"/>
            </a:endParaRPr>
          </a:p>
          <a:p>
            <a:pPr>
              <a:lnSpc>
                <a:spcPct val="120000"/>
              </a:lnSpc>
            </a:pP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传统单纯依赖人工或依赖光学显微镜检测已不能满足需求； </a:t>
            </a:r>
            <a:endParaRPr lang="en-US" altLang="zh-CN" dirty="0">
              <a:latin typeface="微软雅黑" panose="020B0503020204020204" pitchFamily="34" charset="-122"/>
              <a:ea typeface="微软雅黑" panose="020B0503020204020204" pitchFamily="34" charset="-122"/>
            </a:endParaRPr>
          </a:p>
          <a:p>
            <a:pPr>
              <a:lnSpc>
                <a:spcPct val="120000"/>
              </a:lnSpc>
            </a:pP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如何智能分析与快速预警。</a:t>
            </a:r>
            <a:endParaRPr lang="zh-CN" altLang="en-US" dirty="0">
              <a:latin typeface="微软雅黑" panose="020B0503020204020204" pitchFamily="34" charset="-122"/>
              <a:ea typeface="微软雅黑" panose="020B0503020204020204" pitchFamily="34" charset="-122"/>
            </a:endParaRPr>
          </a:p>
        </p:txBody>
      </p:sp>
      <p:pic>
        <p:nvPicPr>
          <p:cNvPr id="17412" name="图片 5"/>
          <p:cNvPicPr>
            <a:picLocks noChangeAspect="1"/>
          </p:cNvPicPr>
          <p:nvPr/>
        </p:nvPicPr>
        <p:blipFill>
          <a:blip r:embed="rId1"/>
          <a:stretch>
            <a:fillRect/>
          </a:stretch>
        </p:blipFill>
        <p:spPr>
          <a:xfrm>
            <a:off x="4098925" y="1184275"/>
            <a:ext cx="4232275" cy="2641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fade">
                                      <p:cBhvr>
                                        <p:cTn id="7" dur="1000"/>
                                        <p:tgtEl>
                                          <p:spTgt spid="17412"/>
                                        </p:tgtEl>
                                      </p:cBhvr>
                                    </p:animEffect>
                                    <p:anim calcmode="lin" valueType="num">
                                      <p:cBhvr>
                                        <p:cTn id="8" dur="1000" fill="hold"/>
                                        <p:tgtEl>
                                          <p:spTgt spid="17412"/>
                                        </p:tgtEl>
                                        <p:attrNameLst>
                                          <p:attrName>ppt_x</p:attrName>
                                        </p:attrNameLst>
                                      </p:cBhvr>
                                      <p:tavLst>
                                        <p:tav tm="0">
                                          <p:val>
                                            <p:strVal val="#ppt_x"/>
                                          </p:val>
                                        </p:tav>
                                        <p:tav tm="100000">
                                          <p:val>
                                            <p:strVal val="#ppt_x"/>
                                          </p:val>
                                        </p:tav>
                                      </p:tavLst>
                                    </p:anim>
                                    <p:anim calcmode="lin" valueType="num">
                                      <p:cBhvr>
                                        <p:cTn id="9" dur="1000" fill="hold"/>
                                        <p:tgtEl>
                                          <p:spTgt spid="174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文本框 18"/>
          <p:cNvSpPr txBox="1"/>
          <p:nvPr/>
        </p:nvSpPr>
        <p:spPr>
          <a:xfrm>
            <a:off x="149225" y="171450"/>
            <a:ext cx="2032000" cy="461963"/>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市场容量分析</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pic>
        <p:nvPicPr>
          <p:cNvPr id="18434" name="图片 15"/>
          <p:cNvPicPr>
            <a:picLocks noChangeAspect="1"/>
          </p:cNvPicPr>
          <p:nvPr/>
        </p:nvPicPr>
        <p:blipFill>
          <a:blip r:embed="rId1"/>
          <a:stretch>
            <a:fillRect/>
          </a:stretch>
        </p:blipFill>
        <p:spPr>
          <a:xfrm>
            <a:off x="4370388" y="2571750"/>
            <a:ext cx="3433762" cy="1825625"/>
          </a:xfrm>
          <a:prstGeom prst="rect">
            <a:avLst/>
          </a:prstGeom>
          <a:noFill/>
          <a:ln w="9525" cap="flat" cmpd="sng">
            <a:solidFill>
              <a:srgbClr val="A2B8C8"/>
            </a:solidFill>
            <a:prstDash val="solid"/>
            <a:round/>
            <a:headEnd type="none" w="med" len="med"/>
            <a:tailEnd type="none" w="med" len="med"/>
          </a:ln>
        </p:spPr>
      </p:pic>
      <p:pic>
        <p:nvPicPr>
          <p:cNvPr id="18435" name="图片 11"/>
          <p:cNvPicPr>
            <a:picLocks noChangeAspect="1"/>
          </p:cNvPicPr>
          <p:nvPr/>
        </p:nvPicPr>
        <p:blipFill>
          <a:blip r:embed="rId2"/>
          <a:stretch>
            <a:fillRect/>
          </a:stretch>
        </p:blipFill>
        <p:spPr>
          <a:xfrm>
            <a:off x="4987925" y="3009900"/>
            <a:ext cx="3448050" cy="1735138"/>
          </a:xfrm>
          <a:prstGeom prst="rect">
            <a:avLst/>
          </a:prstGeom>
          <a:noFill/>
          <a:ln w="9525">
            <a:noFill/>
          </a:ln>
        </p:spPr>
      </p:pic>
      <p:sp>
        <p:nvSpPr>
          <p:cNvPr id="2" name="文本框 1"/>
          <p:cNvSpPr txBox="1"/>
          <p:nvPr/>
        </p:nvSpPr>
        <p:spPr>
          <a:xfrm>
            <a:off x="708025" y="660400"/>
            <a:ext cx="4154488" cy="1439863"/>
          </a:xfrm>
          <a:prstGeom prst="rect">
            <a:avLst/>
          </a:prstGeom>
          <a:noFill/>
        </p:spPr>
        <p:txBody>
          <a:bodyPr wrap="square" rtlCol="0" anchor="t">
            <a:noAutofit/>
          </a:bodyPr>
          <a:lstStyle/>
          <a:p>
            <a:pPr defTabSz="914400" eaLnBrk="0" hangingPunct="0">
              <a:lnSpc>
                <a:spcPct val="130000"/>
              </a:lnSpc>
              <a:defRPr/>
            </a:pPr>
            <a:r>
              <a:rPr lang="zh-CN" altLang="en-US" sz="1600" kern="100" noProof="1" dirty="0">
                <a:solidFill>
                  <a:srgbClr val="000000"/>
                </a:solidFill>
                <a:latin typeface="微软雅黑" panose="020B0503020204020204" pitchFamily="34" charset="-122"/>
                <a:ea typeface="微软雅黑" panose="020B0503020204020204" pitchFamily="34" charset="-122"/>
                <a:cs typeface="+mn-cs"/>
                <a:sym typeface="+mn-ea"/>
              </a:rPr>
              <a:t>芯片用量及国家发展需求：</a:t>
            </a:r>
            <a:endParaRPr lang="en-US" altLang="zh-CN" sz="1600" kern="100" noProof="1" dirty="0">
              <a:solidFill>
                <a:srgbClr val="000000"/>
              </a:solidFill>
              <a:latin typeface="微软雅黑" panose="020B0503020204020204" pitchFamily="34" charset="-122"/>
              <a:ea typeface="微软雅黑" panose="020B0503020204020204" pitchFamily="34" charset="-122"/>
              <a:sym typeface="+mn-ea"/>
            </a:endParaRPr>
          </a:p>
          <a:p>
            <a:pPr marL="285750" indent="-285750" defTabSz="914400" eaLnBrk="0" hangingPunct="0">
              <a:lnSpc>
                <a:spcPct val="130000"/>
              </a:lnSpc>
              <a:buFont typeface="Wingdings" panose="05000000000000000000" pitchFamily="2" charset="2"/>
              <a:buChar char="Ø"/>
              <a:defRPr/>
            </a:pPr>
            <a:r>
              <a:rPr lang="zh-CN" altLang="en-US" sz="1600" kern="100" noProof="1" dirty="0">
                <a:solidFill>
                  <a:srgbClr val="000000"/>
                </a:solidFill>
                <a:latin typeface="微软雅黑" panose="020B0503020204020204" pitchFamily="34" charset="-122"/>
                <a:ea typeface="微软雅黑" panose="020B0503020204020204" pitchFamily="34" charset="-122"/>
                <a:cs typeface="+mn-cs"/>
                <a:sym typeface="+mn-ea"/>
              </a:rPr>
              <a:t>军工、航天、汽车、民用等行业，用量大</a:t>
            </a:r>
            <a:endParaRPr lang="en-US" altLang="zh-CN" sz="1600" kern="100" noProof="1" dirty="0">
              <a:solidFill>
                <a:srgbClr val="000000"/>
              </a:solidFill>
              <a:latin typeface="微软雅黑" panose="020B0503020204020204" pitchFamily="34" charset="-122"/>
              <a:ea typeface="微软雅黑" panose="020B0503020204020204" pitchFamily="34" charset="-122"/>
              <a:sym typeface="+mn-ea"/>
            </a:endParaRPr>
          </a:p>
          <a:p>
            <a:pPr marL="285750" indent="-285750" defTabSz="914400" eaLnBrk="0" hangingPunct="0">
              <a:lnSpc>
                <a:spcPct val="130000"/>
              </a:lnSpc>
              <a:buFont typeface="Wingdings" panose="05000000000000000000" pitchFamily="2" charset="2"/>
              <a:buChar char="Ø"/>
              <a:defRPr/>
            </a:pPr>
            <a:r>
              <a:rPr lang="en-US" altLang="zh-CN" sz="1600" kern="100" noProof="1" dirty="0">
                <a:solidFill>
                  <a:srgbClr val="000000"/>
                </a:solidFill>
                <a:latin typeface="微软雅黑" panose="020B0503020204020204" pitchFamily="34" charset="-122"/>
                <a:ea typeface="微软雅黑" panose="020B0503020204020204" pitchFamily="34" charset="-122"/>
                <a:cs typeface="+mn-cs"/>
                <a:sym typeface="+mn-ea"/>
              </a:rPr>
              <a:t>2018-2023 </a:t>
            </a:r>
            <a:r>
              <a:rPr lang="zh-CN" altLang="en-US" sz="1600" kern="100" noProof="1" dirty="0">
                <a:solidFill>
                  <a:srgbClr val="000000"/>
                </a:solidFill>
                <a:latin typeface="微软雅黑" panose="020B0503020204020204" pitchFamily="34" charset="-122"/>
                <a:ea typeface="微软雅黑" panose="020B0503020204020204" pitchFamily="34" charset="-122"/>
                <a:cs typeface="+mn-cs"/>
                <a:sym typeface="+mn-ea"/>
              </a:rPr>
              <a:t>五年时间，</a:t>
            </a:r>
            <a:r>
              <a:rPr lang="en-US" altLang="zh-CN" sz="1600" kern="100" noProof="1" dirty="0">
                <a:solidFill>
                  <a:srgbClr val="000000"/>
                </a:solidFill>
                <a:latin typeface="微软雅黑" panose="020B0503020204020204" pitchFamily="34" charset="-122"/>
                <a:ea typeface="微软雅黑" panose="020B0503020204020204" pitchFamily="34" charset="-122"/>
                <a:cs typeface="+mn-cs"/>
                <a:sym typeface="+mn-ea"/>
              </a:rPr>
              <a:t>20</a:t>
            </a:r>
            <a:r>
              <a:rPr lang="zh-CN" altLang="en-US" sz="1600" kern="100" noProof="1" dirty="0">
                <a:solidFill>
                  <a:srgbClr val="000000"/>
                </a:solidFill>
                <a:latin typeface="微软雅黑" panose="020B0503020204020204" pitchFamily="34" charset="-122"/>
                <a:ea typeface="微软雅黑" panose="020B0503020204020204" pitchFamily="34" charset="-122"/>
                <a:cs typeface="+mn-cs"/>
                <a:sym typeface="+mn-ea"/>
              </a:rPr>
              <a:t>倍的增长</a:t>
            </a:r>
            <a:endParaRPr lang="en-US" altLang="zh-CN" sz="1600" kern="100" noProof="1" dirty="0">
              <a:solidFill>
                <a:srgbClr val="000000"/>
              </a:solidFill>
              <a:latin typeface="微软雅黑" panose="020B0503020204020204" pitchFamily="34" charset="-122"/>
              <a:ea typeface="微软雅黑" panose="020B0503020204020204" pitchFamily="34" charset="-122"/>
              <a:sym typeface="+mn-ea"/>
            </a:endParaRPr>
          </a:p>
          <a:p>
            <a:pPr marL="285750" indent="-285750" defTabSz="914400" eaLnBrk="0" hangingPunct="0">
              <a:lnSpc>
                <a:spcPct val="130000"/>
              </a:lnSpc>
              <a:buFont typeface="Wingdings" panose="05000000000000000000" pitchFamily="2" charset="2"/>
              <a:buChar char="Ø"/>
              <a:defRPr/>
            </a:pPr>
            <a:r>
              <a:rPr lang="zh-CN" altLang="en-US" sz="1600" kern="100" noProof="1" dirty="0">
                <a:solidFill>
                  <a:srgbClr val="000000"/>
                </a:solidFill>
                <a:latin typeface="微软雅黑" panose="020B0503020204020204" pitchFamily="34" charset="-122"/>
                <a:ea typeface="微软雅黑" panose="020B0503020204020204" pitchFamily="34" charset="-122"/>
                <a:cs typeface="+mn-cs"/>
                <a:sym typeface="+mn-ea"/>
              </a:rPr>
              <a:t>大部分测试管理手工、有纸化、无序化</a:t>
            </a:r>
            <a:endParaRPr lang="en-US" altLang="zh-CN" sz="1600" kern="100" noProof="1" dirty="0">
              <a:solidFill>
                <a:srgbClr val="000000"/>
              </a:solidFill>
              <a:latin typeface="微软雅黑" panose="020B0503020204020204" pitchFamily="34" charset="-122"/>
              <a:ea typeface="微软雅黑" panose="020B0503020204020204" pitchFamily="34" charset="-122"/>
              <a:sym typeface="+mn-ea"/>
            </a:endParaRPr>
          </a:p>
          <a:p>
            <a:pPr defTabSz="914400" eaLnBrk="0" hangingPunct="0">
              <a:lnSpc>
                <a:spcPct val="150000"/>
              </a:lnSpc>
              <a:defRPr/>
            </a:pPr>
            <a:endParaRPr lang="en-US" altLang="zh-CN" sz="1600" kern="100" noProof="1" dirty="0">
              <a:solidFill>
                <a:srgbClr val="000000"/>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708025" y="2462213"/>
            <a:ext cx="3902075" cy="1963738"/>
          </a:xfrm>
          <a:prstGeom prst="rect">
            <a:avLst/>
          </a:prstGeom>
          <a:noFill/>
        </p:spPr>
        <p:txBody>
          <a:bodyPr wrap="square" rtlCol="0" anchor="t">
            <a:noAutofit/>
          </a:bodyPr>
          <a:lstStyle/>
          <a:p>
            <a:pPr marR="0" defTabSz="914400" eaLnBrk="0" hangingPunct="0">
              <a:lnSpc>
                <a:spcPct val="120000"/>
              </a:lnSpc>
              <a:spcBef>
                <a:spcPts val="0"/>
              </a:spcBef>
              <a:spcAft>
                <a:spcPts val="0"/>
              </a:spcAft>
              <a:buClrTx/>
              <a:buSzTx/>
              <a:defRPr/>
            </a:pPr>
            <a:r>
              <a:rPr lang="zh-CN" altLang="en-US" sz="1600" kern="100" noProof="0" dirty="0">
                <a:solidFill>
                  <a:srgbClr val="000000"/>
                </a:solidFill>
                <a:latin typeface="微软雅黑" panose="020B0503020204020204" pitchFamily="34" charset="-122"/>
                <a:ea typeface="微软雅黑" panose="020B0503020204020204" pitchFamily="34" charset="-122"/>
                <a:cs typeface="+mn-cs"/>
                <a:sym typeface="+mn-ea"/>
              </a:rPr>
              <a:t>技术突破</a:t>
            </a:r>
            <a:endParaRPr lang="en-US" altLang="zh-CN" sz="1600" kern="100" noProof="0" dirty="0">
              <a:solidFill>
                <a:srgbClr val="000000"/>
              </a:solidFill>
              <a:latin typeface="微软雅黑" panose="020B0503020204020204" pitchFamily="34" charset="-122"/>
              <a:ea typeface="微软雅黑" panose="020B0503020204020204" pitchFamily="34" charset="-122"/>
              <a:sym typeface="+mn-ea"/>
            </a:endParaRPr>
          </a:p>
          <a:p>
            <a:pPr marL="342900" marR="0" indent="-342900" defTabSz="914400" eaLnBrk="0" hangingPunct="0">
              <a:lnSpc>
                <a:spcPct val="120000"/>
              </a:lnSpc>
              <a:spcBef>
                <a:spcPts val="0"/>
              </a:spcBef>
              <a:spcAft>
                <a:spcPts val="0"/>
              </a:spcAft>
              <a:buClrTx/>
              <a:buSzTx/>
              <a:buFont typeface="Arial" panose="020B0604020202020204" pitchFamily="34" charset="0"/>
              <a:buChar char="•"/>
              <a:defRPr/>
            </a:pPr>
            <a:r>
              <a:rPr lang="zh-CN" altLang="en-US" sz="1600" kern="100" noProof="0" dirty="0">
                <a:solidFill>
                  <a:srgbClr val="000000"/>
                </a:solidFill>
                <a:latin typeface="微软雅黑" panose="020B0503020204020204" pitchFamily="34" charset="-122"/>
                <a:ea typeface="微软雅黑" panose="020B0503020204020204" pitchFamily="34" charset="-122"/>
                <a:cs typeface="+mn-cs"/>
                <a:sym typeface="+mn-ea"/>
              </a:rPr>
              <a:t>大部分没有定制服务； </a:t>
            </a:r>
            <a:endParaRPr lang="en-US" altLang="zh-CN" sz="1600" kern="100" noProof="0" dirty="0">
              <a:solidFill>
                <a:srgbClr val="000000"/>
              </a:solidFill>
              <a:latin typeface="微软雅黑" panose="020B0503020204020204" pitchFamily="34" charset="-122"/>
              <a:ea typeface="微软雅黑" panose="020B0503020204020204" pitchFamily="34" charset="-122"/>
              <a:sym typeface="+mn-ea"/>
            </a:endParaRPr>
          </a:p>
          <a:p>
            <a:pPr marL="342900" marR="0" indent="-342900" defTabSz="914400" eaLnBrk="0" hangingPunct="0">
              <a:lnSpc>
                <a:spcPct val="120000"/>
              </a:lnSpc>
              <a:spcBef>
                <a:spcPts val="0"/>
              </a:spcBef>
              <a:spcAft>
                <a:spcPts val="0"/>
              </a:spcAft>
              <a:buClrTx/>
              <a:buSzTx/>
              <a:buFont typeface="Arial" panose="020B0604020202020204" pitchFamily="34" charset="0"/>
              <a:buChar char="•"/>
              <a:defRPr/>
            </a:pPr>
            <a:r>
              <a:rPr lang="zh-CN" altLang="en-US" sz="1600" kern="100" noProof="0" dirty="0">
                <a:solidFill>
                  <a:srgbClr val="000000"/>
                </a:solidFill>
                <a:latin typeface="微软雅黑" panose="020B0503020204020204" pitchFamily="34" charset="-122"/>
                <a:ea typeface="微软雅黑" panose="020B0503020204020204" pitchFamily="34" charset="-122"/>
                <a:cs typeface="+mn-cs"/>
                <a:sym typeface="+mn-ea"/>
              </a:rPr>
              <a:t>没有应用</a:t>
            </a:r>
            <a:r>
              <a:rPr lang="en-US" altLang="zh-CN" sz="1600" kern="100" noProof="0" dirty="0">
                <a:solidFill>
                  <a:srgbClr val="000000"/>
                </a:solidFill>
                <a:latin typeface="微软雅黑" panose="020B0503020204020204" pitchFamily="34" charset="-122"/>
                <a:ea typeface="微软雅黑" panose="020B0503020204020204" pitchFamily="34" charset="-122"/>
                <a:cs typeface="+mn-cs"/>
                <a:sym typeface="+mn-ea"/>
              </a:rPr>
              <a:t>AOI</a:t>
            </a:r>
            <a:r>
              <a:rPr lang="zh-CN" altLang="en-US" sz="1600" kern="100" noProof="0" dirty="0">
                <a:solidFill>
                  <a:srgbClr val="000000"/>
                </a:solidFill>
                <a:latin typeface="微软雅黑" panose="020B0503020204020204" pitchFamily="34" charset="-122"/>
                <a:ea typeface="微软雅黑" panose="020B0503020204020204" pitchFamily="34" charset="-122"/>
                <a:cs typeface="+mn-cs"/>
                <a:sym typeface="+mn-ea"/>
              </a:rPr>
              <a:t>（光学检测）技术</a:t>
            </a:r>
            <a:endParaRPr lang="en-US" altLang="zh-CN" sz="1600" kern="100" noProof="0" dirty="0">
              <a:solidFill>
                <a:srgbClr val="000000"/>
              </a:solidFill>
              <a:latin typeface="微软雅黑" panose="020B0503020204020204" pitchFamily="34" charset="-122"/>
              <a:ea typeface="微软雅黑" panose="020B0503020204020204" pitchFamily="34" charset="-122"/>
              <a:sym typeface="+mn-ea"/>
            </a:endParaRPr>
          </a:p>
          <a:p>
            <a:pPr marL="342900" marR="0" indent="-342900" defTabSz="914400" eaLnBrk="0" hangingPunct="0">
              <a:lnSpc>
                <a:spcPct val="120000"/>
              </a:lnSpc>
              <a:spcBef>
                <a:spcPts val="0"/>
              </a:spcBef>
              <a:spcAft>
                <a:spcPts val="0"/>
              </a:spcAft>
              <a:buClrTx/>
              <a:buSzTx/>
              <a:buFont typeface="Arial" panose="020B0604020202020204" pitchFamily="34" charset="0"/>
              <a:buChar char="•"/>
              <a:defRPr/>
            </a:pPr>
            <a:r>
              <a:rPr lang="zh-CN" altLang="en-US" sz="1600" kern="100" noProof="0" dirty="0">
                <a:solidFill>
                  <a:srgbClr val="000000"/>
                </a:solidFill>
                <a:latin typeface="微软雅黑" panose="020B0503020204020204" pitchFamily="34" charset="-122"/>
                <a:ea typeface="微软雅黑" panose="020B0503020204020204" pitchFamily="34" charset="-122"/>
                <a:cs typeface="+mn-cs"/>
                <a:sym typeface="+mn-ea"/>
              </a:rPr>
              <a:t>没有基于</a:t>
            </a:r>
            <a:r>
              <a:rPr lang="en-US" altLang="zh-CN" sz="1600" kern="100" noProof="0" dirty="0">
                <a:solidFill>
                  <a:srgbClr val="000000"/>
                </a:solidFill>
                <a:latin typeface="微软雅黑" panose="020B0503020204020204" pitchFamily="34" charset="-122"/>
                <a:ea typeface="微软雅黑" panose="020B0503020204020204" pitchFamily="34" charset="-122"/>
                <a:cs typeface="+mn-cs"/>
                <a:sym typeface="+mn-ea"/>
              </a:rPr>
              <a:t>PAAS</a:t>
            </a:r>
            <a:r>
              <a:rPr lang="zh-CN" altLang="en-US" sz="1600" kern="100" noProof="0" dirty="0">
                <a:solidFill>
                  <a:srgbClr val="000000"/>
                </a:solidFill>
                <a:latin typeface="微软雅黑" panose="020B0503020204020204" pitchFamily="34" charset="-122"/>
                <a:ea typeface="微软雅黑" panose="020B0503020204020204" pitchFamily="34" charset="-122"/>
                <a:cs typeface="+mn-cs"/>
                <a:sym typeface="+mn-ea"/>
              </a:rPr>
              <a:t>（平台服务）应用； </a:t>
            </a:r>
            <a:endParaRPr lang="en-US" altLang="zh-CN" sz="1600" kern="100" noProof="0" dirty="0">
              <a:solidFill>
                <a:srgbClr val="000000"/>
              </a:solidFill>
              <a:latin typeface="微软雅黑" panose="020B0503020204020204" pitchFamily="34" charset="-122"/>
              <a:ea typeface="微软雅黑" panose="020B0503020204020204" pitchFamily="34" charset="-122"/>
              <a:sym typeface="+mn-ea"/>
            </a:endParaRPr>
          </a:p>
          <a:p>
            <a:pPr marL="342900" marR="0" indent="-342900" defTabSz="914400" eaLnBrk="0" hangingPunct="0">
              <a:lnSpc>
                <a:spcPct val="120000"/>
              </a:lnSpc>
              <a:spcBef>
                <a:spcPts val="0"/>
              </a:spcBef>
              <a:spcAft>
                <a:spcPts val="0"/>
              </a:spcAft>
              <a:buClrTx/>
              <a:buSzTx/>
              <a:buFont typeface="Arial" panose="020B0604020202020204" pitchFamily="34" charset="0"/>
              <a:buChar char="•"/>
              <a:defRPr/>
            </a:pPr>
            <a:r>
              <a:rPr lang="zh-CN" altLang="en-US" sz="1600" kern="100" noProof="0" dirty="0">
                <a:solidFill>
                  <a:srgbClr val="000000"/>
                </a:solidFill>
                <a:latin typeface="微软雅黑" panose="020B0503020204020204" pitchFamily="34" charset="-122"/>
                <a:ea typeface="微软雅黑" panose="020B0503020204020204" pitchFamily="34" charset="-122"/>
                <a:cs typeface="+mn-cs"/>
                <a:sym typeface="+mn-ea"/>
              </a:rPr>
              <a:t>没有应用</a:t>
            </a:r>
            <a:r>
              <a:rPr lang="en-US" altLang="zh-CN" sz="1600" kern="100" noProof="0" dirty="0">
                <a:solidFill>
                  <a:srgbClr val="000000"/>
                </a:solidFill>
                <a:latin typeface="微软雅黑" panose="020B0503020204020204" pitchFamily="34" charset="-122"/>
                <a:ea typeface="微软雅黑" panose="020B0503020204020204" pitchFamily="34" charset="-122"/>
                <a:cs typeface="+mn-cs"/>
                <a:sym typeface="+mn-ea"/>
              </a:rPr>
              <a:t>AI</a:t>
            </a:r>
            <a:r>
              <a:rPr lang="zh-CN" altLang="en-US" sz="1600" kern="100" noProof="0" dirty="0">
                <a:solidFill>
                  <a:srgbClr val="000000"/>
                </a:solidFill>
                <a:latin typeface="微软雅黑" panose="020B0503020204020204" pitchFamily="34" charset="-122"/>
                <a:ea typeface="微软雅黑" panose="020B0503020204020204" pitchFamily="34" charset="-122"/>
                <a:cs typeface="+mn-cs"/>
                <a:sym typeface="+mn-ea"/>
              </a:rPr>
              <a:t>及深度</a:t>
            </a:r>
            <a:r>
              <a:rPr lang="zh-CN" altLang="en-US" sz="1600" kern="100" noProof="0" dirty="0">
                <a:latin typeface="微软雅黑" panose="020B0503020204020204" pitchFamily="34" charset="-122"/>
                <a:ea typeface="微软雅黑" panose="020B0503020204020204" pitchFamily="34" charset="-122"/>
                <a:cs typeface="+mn-cs"/>
                <a:sym typeface="+mn-ea"/>
              </a:rPr>
              <a:t>学习！</a:t>
            </a:r>
            <a:endParaRPr lang="zh-CN" altLang="en-US" sz="1600" kern="100" noProof="0" dirty="0">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4933950" y="633413"/>
            <a:ext cx="4173538" cy="1911350"/>
          </a:xfrm>
          <a:prstGeom prst="rect">
            <a:avLst/>
          </a:prstGeom>
          <a:noFill/>
        </p:spPr>
        <p:txBody>
          <a:bodyPr wrap="square" rtlCol="0" anchor="t">
            <a:noAutofit/>
          </a:bodyPr>
          <a:lstStyle/>
          <a:p>
            <a:pPr defTabSz="914400" eaLnBrk="0" hangingPunct="0">
              <a:lnSpc>
                <a:spcPct val="150000"/>
              </a:lnSpc>
              <a:defRPr/>
            </a:pPr>
            <a:r>
              <a:rPr lang="zh-CN" altLang="en-US" sz="1600" kern="100" noProof="1" dirty="0">
                <a:solidFill>
                  <a:srgbClr val="000000"/>
                </a:solidFill>
                <a:latin typeface="微软雅黑" panose="020B0503020204020204" pitchFamily="34" charset="-122"/>
                <a:ea typeface="微软雅黑" panose="020B0503020204020204" pitchFamily="34" charset="-122"/>
                <a:cs typeface="+mn-cs"/>
                <a:sym typeface="+mn-ea"/>
              </a:rPr>
              <a:t>国家政策大力支持</a:t>
            </a:r>
            <a:endParaRPr lang="en-US" altLang="zh-CN" sz="1600" kern="100" noProof="1" dirty="0">
              <a:solidFill>
                <a:srgbClr val="000000"/>
              </a:solidFill>
              <a:latin typeface="微软雅黑" panose="020B0503020204020204" pitchFamily="34" charset="-122"/>
              <a:ea typeface="微软雅黑" panose="020B0503020204020204" pitchFamily="34" charset="-122"/>
              <a:sym typeface="+mn-ea"/>
            </a:endParaRPr>
          </a:p>
          <a:p>
            <a:pPr marL="285750" indent="-285750" defTabSz="914400" eaLnBrk="0" hangingPunct="0">
              <a:lnSpc>
                <a:spcPct val="150000"/>
              </a:lnSpc>
              <a:buFont typeface="Wingdings" panose="05000000000000000000" pitchFamily="2" charset="2"/>
              <a:buChar char="Ø"/>
              <a:defRPr/>
            </a:pPr>
            <a:r>
              <a:rPr lang="zh-CN" altLang="en-US" sz="1600" noProof="1" dirty="0">
                <a:latin typeface="微软雅黑" panose="020B0503020204020204" pitchFamily="34" charset="-122"/>
                <a:ea typeface="微软雅黑" panose="020B0503020204020204" pitchFamily="34" charset="-122"/>
                <a:cs typeface="+mn-cs"/>
              </a:rPr>
              <a:t>国务院关于印发新时期促进集成电路产业和软件产业高质量发展若干政策的通知</a:t>
            </a:r>
            <a:endParaRPr lang="en-US" altLang="zh-CN" sz="1600" noProof="1" dirty="0">
              <a:latin typeface="微软雅黑" panose="020B0503020204020204" pitchFamily="34" charset="-122"/>
              <a:ea typeface="微软雅黑" panose="020B0503020204020204" pitchFamily="34" charset="-122"/>
            </a:endParaRPr>
          </a:p>
          <a:p>
            <a:pPr marL="285750" indent="-285750" defTabSz="914400" eaLnBrk="0" hangingPunct="0">
              <a:lnSpc>
                <a:spcPct val="150000"/>
              </a:lnSpc>
              <a:buFont typeface="Wingdings" panose="05000000000000000000" pitchFamily="2" charset="2"/>
              <a:buChar char="Ø"/>
              <a:defRPr/>
            </a:pPr>
            <a:r>
              <a:rPr lang="zh-CN" altLang="en-US" sz="1600" noProof="1" dirty="0">
                <a:latin typeface="微软雅黑" panose="020B0503020204020204" pitchFamily="34" charset="-122"/>
                <a:ea typeface="微软雅黑" panose="020B0503020204020204" pitchFamily="34" charset="-122"/>
                <a:cs typeface="+mn-cs"/>
              </a:rPr>
              <a:t>教育部等七部门关于加强集成电路人才培养的意见</a:t>
            </a:r>
            <a:endParaRPr lang="zh-CN" altLang="en-US" sz="1600" noProof="1" dirty="0">
              <a:latin typeface="微软雅黑" panose="020B0503020204020204" pitchFamily="34" charset="-122"/>
              <a:ea typeface="微软雅黑" panose="020B0503020204020204" pitchFamily="34" charset="-122"/>
            </a:endParaRPr>
          </a:p>
          <a:p>
            <a:pPr marL="285750" indent="-285750" defTabSz="914400" eaLnBrk="0" hangingPunct="0">
              <a:lnSpc>
                <a:spcPct val="150000"/>
              </a:lnSpc>
              <a:buFont typeface="Wingdings" panose="05000000000000000000" pitchFamily="2" charset="2"/>
              <a:buChar char="Ø"/>
              <a:defRPr/>
            </a:pPr>
            <a:endParaRPr lang="en-US" altLang="zh-CN" sz="1400" noProof="1" dirty="0"/>
          </a:p>
          <a:p>
            <a:pPr marL="285750" indent="-285750" defTabSz="914400" eaLnBrk="0" hangingPunct="0">
              <a:lnSpc>
                <a:spcPct val="150000"/>
              </a:lnSpc>
              <a:buFont typeface="Wingdings" panose="05000000000000000000" pitchFamily="2" charset="2"/>
              <a:buChar char="Ø"/>
              <a:defRPr/>
            </a:pPr>
            <a:endParaRPr lang="zh-CN" altLang="en-US" sz="1400" kern="100" noProof="1" dirty="0">
              <a:solidFill>
                <a:srgbClr val="000000"/>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1000"/>
                                        <p:tgtEl>
                                          <p:spTgt spid="18434"/>
                                        </p:tgtEl>
                                      </p:cBhvr>
                                    </p:animEffect>
                                    <p:anim calcmode="lin" valueType="num">
                                      <p:cBhvr>
                                        <p:cTn id="8" dur="1000" fill="hold"/>
                                        <p:tgtEl>
                                          <p:spTgt spid="18434"/>
                                        </p:tgtEl>
                                        <p:attrNameLst>
                                          <p:attrName>ppt_x</p:attrName>
                                        </p:attrNameLst>
                                      </p:cBhvr>
                                      <p:tavLst>
                                        <p:tav tm="0">
                                          <p:val>
                                            <p:strVal val="#ppt_x"/>
                                          </p:val>
                                        </p:tav>
                                        <p:tav tm="100000">
                                          <p:val>
                                            <p:strVal val="#ppt_x"/>
                                          </p:val>
                                        </p:tav>
                                      </p:tavLst>
                                    </p:anim>
                                    <p:anim calcmode="lin" valueType="num">
                                      <p:cBhvr>
                                        <p:cTn id="9" dur="1000" fill="hold"/>
                                        <p:tgtEl>
                                          <p:spTgt spid="184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435"/>
                                        </p:tgtEl>
                                        <p:attrNameLst>
                                          <p:attrName>style.visibility</p:attrName>
                                        </p:attrNameLst>
                                      </p:cBhvr>
                                      <p:to>
                                        <p:strVal val="visible"/>
                                      </p:to>
                                    </p:set>
                                    <p:animEffect transition="in" filter="fade">
                                      <p:cBhvr>
                                        <p:cTn id="14" dur="1000"/>
                                        <p:tgtEl>
                                          <p:spTgt spid="18435"/>
                                        </p:tgtEl>
                                      </p:cBhvr>
                                    </p:animEffect>
                                    <p:anim calcmode="lin" valueType="num">
                                      <p:cBhvr>
                                        <p:cTn id="15" dur="1000" fill="hold"/>
                                        <p:tgtEl>
                                          <p:spTgt spid="18435"/>
                                        </p:tgtEl>
                                        <p:attrNameLst>
                                          <p:attrName>ppt_x</p:attrName>
                                        </p:attrNameLst>
                                      </p:cBhvr>
                                      <p:tavLst>
                                        <p:tav tm="0">
                                          <p:val>
                                            <p:strVal val="#ppt_x"/>
                                          </p:val>
                                        </p:tav>
                                        <p:tav tm="100000">
                                          <p:val>
                                            <p:strVal val="#ppt_x"/>
                                          </p:val>
                                        </p:tav>
                                      </p:tavLst>
                                    </p:anim>
                                    <p:anim calcmode="lin" valueType="num">
                                      <p:cBhvr>
                                        <p:cTn id="16" dur="1000" fill="hold"/>
                                        <p:tgtEl>
                                          <p:spTgt spid="184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18"/>
          <p:cNvSpPr txBox="1"/>
          <p:nvPr/>
        </p:nvSpPr>
        <p:spPr>
          <a:xfrm>
            <a:off x="149225" y="171450"/>
            <a:ext cx="1508125" cy="461963"/>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项目实施 </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19458" name="文本框 1"/>
          <p:cNvSpPr txBox="1"/>
          <p:nvPr/>
        </p:nvSpPr>
        <p:spPr>
          <a:xfrm>
            <a:off x="2595563" y="44450"/>
            <a:ext cx="5276850" cy="546100"/>
          </a:xfrm>
          <a:prstGeom prst="rect">
            <a:avLst/>
          </a:prstGeom>
          <a:noFill/>
          <a:ln w="9525">
            <a:noFill/>
          </a:ln>
        </p:spPr>
        <p:txBody>
          <a:bodyPr wrap="square" anchor="t" anchorCtr="0">
            <a:spAutoFit/>
          </a:bodyPr>
          <a:p>
            <a:pPr algn="just">
              <a:lnSpc>
                <a:spcPct val="170000"/>
              </a:lnSpc>
            </a:pPr>
            <a:r>
              <a:rPr lang="en-US" altLang="zh-CN" sz="2000" b="1" dirty="0">
                <a:solidFill>
                  <a:srgbClr val="0533B2"/>
                </a:solidFill>
                <a:latin typeface="微软雅黑" panose="020B0503020204020204" pitchFamily="34" charset="-122"/>
                <a:ea typeface="微软雅黑" panose="020B0503020204020204" pitchFamily="34" charset="-122"/>
                <a:sym typeface="印品黑体" charset="0"/>
              </a:rPr>
              <a:t> </a:t>
            </a:r>
            <a:r>
              <a:rPr lang="zh-CN" altLang="zh-CN" sz="2000" b="1" dirty="0">
                <a:solidFill>
                  <a:srgbClr val="0533B2"/>
                </a:solidFill>
                <a:latin typeface="微软雅黑" panose="020B0503020204020204" pitchFamily="34" charset="-122"/>
                <a:ea typeface="微软雅黑" panose="020B0503020204020204" pitchFamily="34" charset="-122"/>
                <a:sym typeface="印品黑体" charset="0"/>
              </a:rPr>
              <a:t>实现芯片</a:t>
            </a: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测试</a:t>
            </a:r>
            <a:r>
              <a:rPr lang="zh-CN" altLang="zh-CN" sz="2000" b="1" dirty="0">
                <a:solidFill>
                  <a:srgbClr val="0533B2"/>
                </a:solidFill>
                <a:latin typeface="微软雅黑" panose="020B0503020204020204" pitchFamily="34" charset="-122"/>
                <a:ea typeface="微软雅黑" panose="020B0503020204020204" pitchFamily="34" charset="-122"/>
                <a:sym typeface="印品黑体" charset="0"/>
              </a:rPr>
              <a:t>精细化</a:t>
            </a:r>
            <a:r>
              <a:rPr lang="zh-CN" altLang="en-US" sz="2000" b="1" dirty="0">
                <a:solidFill>
                  <a:srgbClr val="0533B2"/>
                </a:solidFill>
                <a:latin typeface="微软雅黑" panose="020B0503020204020204" pitchFamily="34" charset="-122"/>
                <a:ea typeface="微软雅黑" panose="020B0503020204020204" pitchFamily="34" charset="-122"/>
                <a:sym typeface="印品黑体" charset="0"/>
              </a:rPr>
              <a:t>、</a:t>
            </a:r>
            <a:r>
              <a:rPr lang="zh-CN" altLang="zh-CN" sz="2000" b="1" dirty="0">
                <a:solidFill>
                  <a:srgbClr val="0533B2"/>
                </a:solidFill>
                <a:latin typeface="微软雅黑" panose="020B0503020204020204" pitchFamily="34" charset="-122"/>
                <a:ea typeface="微软雅黑" panose="020B0503020204020204" pitchFamily="34" charset="-122"/>
                <a:sym typeface="印品黑体" charset="0"/>
              </a:rPr>
              <a:t>智能化管理</a:t>
            </a:r>
            <a:endParaRPr lang="zh-CN" altLang="en-US" sz="2000" dirty="0">
              <a:solidFill>
                <a:srgbClr val="0533B2"/>
              </a:solidFill>
              <a:latin typeface="微软雅黑" panose="020B0503020204020204" pitchFamily="34" charset="-122"/>
              <a:ea typeface="微软雅黑" panose="020B0503020204020204" pitchFamily="34" charset="-122"/>
              <a:sym typeface="印品黑体" charset="0"/>
            </a:endParaRPr>
          </a:p>
        </p:txBody>
      </p:sp>
      <p:pic>
        <p:nvPicPr>
          <p:cNvPr id="19459" name="图片 6" descr="E:\冯\电子商务专业相关资料汇总\专业宣传片\校企合作，实验室，学生实习\省级教学示范中心.jpg"/>
          <p:cNvPicPr>
            <a:picLocks noChangeAspect="1"/>
          </p:cNvPicPr>
          <p:nvPr/>
        </p:nvPicPr>
        <p:blipFill>
          <a:blip r:embed="rId1"/>
          <a:stretch>
            <a:fillRect/>
          </a:stretch>
        </p:blipFill>
        <p:spPr>
          <a:xfrm>
            <a:off x="357188" y="1352550"/>
            <a:ext cx="2058987" cy="1385888"/>
          </a:xfrm>
          <a:prstGeom prst="rect">
            <a:avLst/>
          </a:prstGeom>
          <a:noFill/>
          <a:ln w="9525">
            <a:noFill/>
          </a:ln>
        </p:spPr>
      </p:pic>
      <p:pic>
        <p:nvPicPr>
          <p:cNvPr id="19460" name="图片 7" descr="E:\冯\电子商务专业相关资料汇总\专业宣传片\校企合作，实验室，学生实习\微信图片_20200407112256.png"/>
          <p:cNvPicPr>
            <a:picLocks noChangeAspect="1"/>
          </p:cNvPicPr>
          <p:nvPr/>
        </p:nvPicPr>
        <p:blipFill>
          <a:blip r:embed="rId2"/>
          <a:stretch>
            <a:fillRect/>
          </a:stretch>
        </p:blipFill>
        <p:spPr>
          <a:xfrm>
            <a:off x="327025" y="2855913"/>
            <a:ext cx="2073275" cy="1385887"/>
          </a:xfrm>
          <a:prstGeom prst="rect">
            <a:avLst/>
          </a:prstGeom>
          <a:noFill/>
          <a:ln w="9525">
            <a:noFill/>
          </a:ln>
        </p:spPr>
      </p:pic>
      <p:sp>
        <p:nvSpPr>
          <p:cNvPr id="19461" name="文本框 2"/>
          <p:cNvSpPr txBox="1"/>
          <p:nvPr/>
        </p:nvSpPr>
        <p:spPr>
          <a:xfrm>
            <a:off x="2700338" y="4038600"/>
            <a:ext cx="1762125" cy="546100"/>
          </a:xfrm>
          <a:prstGeom prst="rect">
            <a:avLst/>
          </a:prstGeom>
          <a:noFill/>
          <a:ln w="9525">
            <a:noFill/>
          </a:ln>
        </p:spPr>
        <p:txBody>
          <a:bodyPr wrap="square" anchor="t" anchorCtr="0">
            <a:spAutoFit/>
          </a:bodyPr>
          <a:p>
            <a:pPr algn="ctr">
              <a:lnSpc>
                <a:spcPct val="170000"/>
              </a:lnSpc>
            </a:pPr>
            <a:r>
              <a:rPr lang="zh-CN" altLang="en-US" sz="2000" dirty="0">
                <a:latin typeface="微软雅黑" panose="020B0503020204020204" pitchFamily="34" charset="-122"/>
                <a:ea typeface="微软雅黑" panose="020B0503020204020204" pitchFamily="34" charset="-122"/>
                <a:sym typeface="印品黑体" charset="0"/>
              </a:rPr>
              <a:t>需求分析</a:t>
            </a:r>
            <a:endParaRPr lang="zh-CN" altLang="en-US" sz="2000" dirty="0">
              <a:latin typeface="微软雅黑" panose="020B0503020204020204" pitchFamily="34" charset="-122"/>
              <a:ea typeface="微软雅黑" panose="020B0503020204020204" pitchFamily="34" charset="-122"/>
              <a:sym typeface="印品黑体" charset="0"/>
            </a:endParaRPr>
          </a:p>
        </p:txBody>
      </p:sp>
      <p:sp>
        <p:nvSpPr>
          <p:cNvPr id="19462" name="文本框 3"/>
          <p:cNvSpPr txBox="1"/>
          <p:nvPr/>
        </p:nvSpPr>
        <p:spPr>
          <a:xfrm>
            <a:off x="4762500" y="4048125"/>
            <a:ext cx="1762125" cy="546100"/>
          </a:xfrm>
          <a:prstGeom prst="rect">
            <a:avLst/>
          </a:prstGeom>
          <a:noFill/>
          <a:ln w="9525">
            <a:noFill/>
          </a:ln>
        </p:spPr>
        <p:txBody>
          <a:bodyPr wrap="square" anchor="t" anchorCtr="0">
            <a:spAutoFit/>
          </a:bodyPr>
          <a:p>
            <a:pPr algn="ctr">
              <a:lnSpc>
                <a:spcPct val="170000"/>
              </a:lnSpc>
            </a:pPr>
            <a:r>
              <a:rPr lang="zh-CN" altLang="en-US" sz="2000" dirty="0">
                <a:latin typeface="微软雅黑" panose="020B0503020204020204" pitchFamily="34" charset="-122"/>
                <a:ea typeface="微软雅黑" panose="020B0503020204020204" pitchFamily="34" charset="-122"/>
                <a:sym typeface="印品黑体" charset="0"/>
              </a:rPr>
              <a:t>系统设计</a:t>
            </a:r>
            <a:endParaRPr lang="zh-CN" altLang="en-US" sz="2000" dirty="0">
              <a:latin typeface="微软雅黑" panose="020B0503020204020204" pitchFamily="34" charset="-122"/>
              <a:ea typeface="微软雅黑" panose="020B0503020204020204" pitchFamily="34" charset="-122"/>
              <a:sym typeface="印品黑体" charset="0"/>
            </a:endParaRPr>
          </a:p>
        </p:txBody>
      </p:sp>
      <p:sp>
        <p:nvSpPr>
          <p:cNvPr id="19463" name="文本框 4"/>
          <p:cNvSpPr txBox="1"/>
          <p:nvPr/>
        </p:nvSpPr>
        <p:spPr>
          <a:xfrm>
            <a:off x="6657975" y="4038600"/>
            <a:ext cx="2219325" cy="546100"/>
          </a:xfrm>
          <a:prstGeom prst="rect">
            <a:avLst/>
          </a:prstGeom>
          <a:noFill/>
          <a:ln w="9525">
            <a:noFill/>
          </a:ln>
        </p:spPr>
        <p:txBody>
          <a:bodyPr wrap="square" anchor="t" anchorCtr="0">
            <a:spAutoFit/>
          </a:bodyPr>
          <a:p>
            <a:pPr algn="ctr">
              <a:lnSpc>
                <a:spcPct val="170000"/>
              </a:lnSpc>
            </a:pPr>
            <a:r>
              <a:rPr lang="zh-CN" altLang="en-US" sz="2000" dirty="0">
                <a:latin typeface="微软雅黑" panose="020B0503020204020204" pitchFamily="34" charset="-122"/>
                <a:ea typeface="微软雅黑" panose="020B0503020204020204" pitchFamily="34" charset="-122"/>
                <a:sym typeface="印品黑体" charset="0"/>
              </a:rPr>
              <a:t>现场反馈与完善</a:t>
            </a:r>
            <a:endParaRPr lang="zh-CN" altLang="en-US" sz="2000" dirty="0">
              <a:latin typeface="微软雅黑" panose="020B0503020204020204" pitchFamily="34" charset="-122"/>
              <a:ea typeface="微软雅黑" panose="020B0503020204020204" pitchFamily="34" charset="-122"/>
              <a:sym typeface="印品黑体" charset="0"/>
            </a:endParaRPr>
          </a:p>
        </p:txBody>
      </p:sp>
      <p:sp>
        <p:nvSpPr>
          <p:cNvPr id="19464" name="文本框 5"/>
          <p:cNvSpPr txBox="1"/>
          <p:nvPr/>
        </p:nvSpPr>
        <p:spPr>
          <a:xfrm>
            <a:off x="254000" y="592138"/>
            <a:ext cx="5275263" cy="561975"/>
          </a:xfrm>
          <a:prstGeom prst="rect">
            <a:avLst/>
          </a:prstGeom>
          <a:noFill/>
          <a:ln w="9525">
            <a:noFill/>
          </a:ln>
        </p:spPr>
        <p:txBody>
          <a:bodyPr wrap="square" anchor="t" anchorCtr="0">
            <a:spAutoFit/>
          </a:bodyPr>
          <a:p>
            <a:pPr algn="just">
              <a:lnSpc>
                <a:spcPct val="170000"/>
              </a:lnSpc>
            </a:pPr>
            <a:r>
              <a:rPr lang="zh-CN" altLang="en-US" dirty="0">
                <a:latin typeface="微软雅黑" panose="020B0503020204020204" pitchFamily="34" charset="-122"/>
                <a:ea typeface="微软雅黑" panose="020B0503020204020204" pitchFamily="34" charset="-122"/>
                <a:sym typeface="印品黑体" charset="0"/>
              </a:rPr>
              <a:t>依托省级教学示范中心和省级创新创业学院</a:t>
            </a:r>
            <a:endParaRPr lang="zh-CN" altLang="en-US" dirty="0">
              <a:latin typeface="微软雅黑" panose="020B0503020204020204" pitchFamily="34" charset="-122"/>
              <a:ea typeface="微软雅黑" panose="020B0503020204020204" pitchFamily="34" charset="-122"/>
              <a:sym typeface="印品黑体" charset="0"/>
            </a:endParaRPr>
          </a:p>
        </p:txBody>
      </p:sp>
      <p:pic>
        <p:nvPicPr>
          <p:cNvPr id="19465" name="图片 7"/>
          <p:cNvPicPr>
            <a:picLocks noChangeAspect="1"/>
          </p:cNvPicPr>
          <p:nvPr/>
        </p:nvPicPr>
        <p:blipFill>
          <a:blip r:embed="rId3"/>
          <a:srcRect l="30652" t="28360" r="14774" b="14709"/>
          <a:stretch>
            <a:fillRect/>
          </a:stretch>
        </p:blipFill>
        <p:spPr>
          <a:xfrm>
            <a:off x="6819900" y="2855913"/>
            <a:ext cx="1936750" cy="1273175"/>
          </a:xfrm>
          <a:prstGeom prst="rect">
            <a:avLst/>
          </a:prstGeom>
          <a:noFill/>
          <a:ln w="9525">
            <a:noFill/>
          </a:ln>
        </p:spPr>
      </p:pic>
      <p:pic>
        <p:nvPicPr>
          <p:cNvPr id="19466" name="图片 9"/>
          <p:cNvPicPr>
            <a:picLocks noChangeAspect="1"/>
          </p:cNvPicPr>
          <p:nvPr/>
        </p:nvPicPr>
        <p:blipFill>
          <a:blip r:embed="rId4"/>
          <a:stretch>
            <a:fillRect/>
          </a:stretch>
        </p:blipFill>
        <p:spPr>
          <a:xfrm>
            <a:off x="2743200" y="2770188"/>
            <a:ext cx="1936750" cy="1273175"/>
          </a:xfrm>
          <a:prstGeom prst="rect">
            <a:avLst/>
          </a:prstGeom>
          <a:noFill/>
          <a:ln w="9525">
            <a:noFill/>
          </a:ln>
        </p:spPr>
      </p:pic>
      <p:pic>
        <p:nvPicPr>
          <p:cNvPr id="19467" name="Picture 2"/>
          <p:cNvPicPr>
            <a:picLocks noChangeAspect="1"/>
          </p:cNvPicPr>
          <p:nvPr/>
        </p:nvPicPr>
        <p:blipFill>
          <a:blip r:embed="rId5"/>
          <a:stretch>
            <a:fillRect/>
          </a:stretch>
        </p:blipFill>
        <p:spPr>
          <a:xfrm>
            <a:off x="4854575" y="1338263"/>
            <a:ext cx="1762125" cy="2641600"/>
          </a:xfrm>
          <a:prstGeom prst="rect">
            <a:avLst/>
          </a:prstGeom>
          <a:noFill/>
          <a:ln w="9525">
            <a:noFill/>
          </a:ln>
        </p:spPr>
      </p:pic>
      <p:pic>
        <p:nvPicPr>
          <p:cNvPr id="19468" name="图片 13"/>
          <p:cNvPicPr>
            <a:picLocks noChangeAspect="1"/>
          </p:cNvPicPr>
          <p:nvPr/>
        </p:nvPicPr>
        <p:blipFill>
          <a:blip r:embed="rId6"/>
          <a:srcRect l="22411" t="16754" r="21133" b="10843"/>
          <a:stretch>
            <a:fillRect/>
          </a:stretch>
        </p:blipFill>
        <p:spPr>
          <a:xfrm>
            <a:off x="6886575" y="1338263"/>
            <a:ext cx="1870075" cy="1303337"/>
          </a:xfrm>
          <a:prstGeom prst="rect">
            <a:avLst/>
          </a:prstGeom>
          <a:noFill/>
          <a:ln w="9525">
            <a:noFill/>
          </a:ln>
        </p:spPr>
      </p:pic>
      <p:pic>
        <p:nvPicPr>
          <p:cNvPr id="19469" name="图片 15"/>
          <p:cNvPicPr>
            <a:picLocks noChangeAspect="1"/>
          </p:cNvPicPr>
          <p:nvPr/>
        </p:nvPicPr>
        <p:blipFill>
          <a:blip r:embed="rId7"/>
          <a:stretch>
            <a:fillRect/>
          </a:stretch>
        </p:blipFill>
        <p:spPr>
          <a:xfrm>
            <a:off x="2762250" y="1352550"/>
            <a:ext cx="1887538" cy="12731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fade">
                                      <p:cBhvr>
                                        <p:cTn id="7" dur="1000"/>
                                        <p:tgtEl>
                                          <p:spTgt spid="19459"/>
                                        </p:tgtEl>
                                      </p:cBhvr>
                                    </p:animEffect>
                                    <p:anim calcmode="lin" valueType="num">
                                      <p:cBhvr>
                                        <p:cTn id="8" dur="1000" fill="hold"/>
                                        <p:tgtEl>
                                          <p:spTgt spid="19459"/>
                                        </p:tgtEl>
                                        <p:attrNameLst>
                                          <p:attrName>ppt_x</p:attrName>
                                        </p:attrNameLst>
                                      </p:cBhvr>
                                      <p:tavLst>
                                        <p:tav tm="0">
                                          <p:val>
                                            <p:strVal val="#ppt_x"/>
                                          </p:val>
                                        </p:tav>
                                        <p:tav tm="100000">
                                          <p:val>
                                            <p:strVal val="#ppt_x"/>
                                          </p:val>
                                        </p:tav>
                                      </p:tavLst>
                                    </p:anim>
                                    <p:anim calcmode="lin" valueType="num">
                                      <p:cBhvr>
                                        <p:cTn id="9" dur="1000" fill="hold"/>
                                        <p:tgtEl>
                                          <p:spTgt spid="1945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466"/>
                                        </p:tgtEl>
                                        <p:attrNameLst>
                                          <p:attrName>style.visibility</p:attrName>
                                        </p:attrNameLst>
                                      </p:cBhvr>
                                      <p:to>
                                        <p:strVal val="visible"/>
                                      </p:to>
                                    </p:set>
                                    <p:animEffect transition="in" filter="fade">
                                      <p:cBhvr>
                                        <p:cTn id="12" dur="1000"/>
                                        <p:tgtEl>
                                          <p:spTgt spid="19466"/>
                                        </p:tgtEl>
                                      </p:cBhvr>
                                    </p:animEffect>
                                    <p:anim calcmode="lin" valueType="num">
                                      <p:cBhvr>
                                        <p:cTn id="13" dur="1000" fill="hold"/>
                                        <p:tgtEl>
                                          <p:spTgt spid="19466"/>
                                        </p:tgtEl>
                                        <p:attrNameLst>
                                          <p:attrName>ppt_x</p:attrName>
                                        </p:attrNameLst>
                                      </p:cBhvr>
                                      <p:tavLst>
                                        <p:tav tm="0">
                                          <p:val>
                                            <p:strVal val="#ppt_x"/>
                                          </p:val>
                                        </p:tav>
                                        <p:tav tm="100000">
                                          <p:val>
                                            <p:strVal val="#ppt_x"/>
                                          </p:val>
                                        </p:tav>
                                      </p:tavLst>
                                    </p:anim>
                                    <p:anim calcmode="lin" valueType="num">
                                      <p:cBhvr>
                                        <p:cTn id="14" dur="1000" fill="hold"/>
                                        <p:tgtEl>
                                          <p:spTgt spid="1946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467"/>
                                        </p:tgtEl>
                                        <p:attrNameLst>
                                          <p:attrName>style.visibility</p:attrName>
                                        </p:attrNameLst>
                                      </p:cBhvr>
                                      <p:to>
                                        <p:strVal val="visible"/>
                                      </p:to>
                                    </p:set>
                                    <p:animEffect transition="in" filter="fade">
                                      <p:cBhvr>
                                        <p:cTn id="17" dur="1000"/>
                                        <p:tgtEl>
                                          <p:spTgt spid="19467"/>
                                        </p:tgtEl>
                                      </p:cBhvr>
                                    </p:animEffect>
                                    <p:anim calcmode="lin" valueType="num">
                                      <p:cBhvr>
                                        <p:cTn id="18" dur="1000" fill="hold"/>
                                        <p:tgtEl>
                                          <p:spTgt spid="19467"/>
                                        </p:tgtEl>
                                        <p:attrNameLst>
                                          <p:attrName>ppt_x</p:attrName>
                                        </p:attrNameLst>
                                      </p:cBhvr>
                                      <p:tavLst>
                                        <p:tav tm="0">
                                          <p:val>
                                            <p:strVal val="#ppt_x"/>
                                          </p:val>
                                        </p:tav>
                                        <p:tav tm="100000">
                                          <p:val>
                                            <p:strVal val="#ppt_x"/>
                                          </p:val>
                                        </p:tav>
                                      </p:tavLst>
                                    </p:anim>
                                    <p:anim calcmode="lin" valueType="num">
                                      <p:cBhvr>
                                        <p:cTn id="19" dur="1000" fill="hold"/>
                                        <p:tgtEl>
                                          <p:spTgt spid="1946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468"/>
                                        </p:tgtEl>
                                        <p:attrNameLst>
                                          <p:attrName>style.visibility</p:attrName>
                                        </p:attrNameLst>
                                      </p:cBhvr>
                                      <p:to>
                                        <p:strVal val="visible"/>
                                      </p:to>
                                    </p:set>
                                    <p:animEffect transition="in" filter="fade">
                                      <p:cBhvr>
                                        <p:cTn id="22" dur="1000"/>
                                        <p:tgtEl>
                                          <p:spTgt spid="19468"/>
                                        </p:tgtEl>
                                      </p:cBhvr>
                                    </p:animEffect>
                                    <p:anim calcmode="lin" valueType="num">
                                      <p:cBhvr>
                                        <p:cTn id="23" dur="1000" fill="hold"/>
                                        <p:tgtEl>
                                          <p:spTgt spid="19468"/>
                                        </p:tgtEl>
                                        <p:attrNameLst>
                                          <p:attrName>ppt_x</p:attrName>
                                        </p:attrNameLst>
                                      </p:cBhvr>
                                      <p:tavLst>
                                        <p:tav tm="0">
                                          <p:val>
                                            <p:strVal val="#ppt_x"/>
                                          </p:val>
                                        </p:tav>
                                        <p:tav tm="100000">
                                          <p:val>
                                            <p:strVal val="#ppt_x"/>
                                          </p:val>
                                        </p:tav>
                                      </p:tavLst>
                                    </p:anim>
                                    <p:anim calcmode="lin" valueType="num">
                                      <p:cBhvr>
                                        <p:cTn id="24" dur="1000" fill="hold"/>
                                        <p:tgtEl>
                                          <p:spTgt spid="1946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9469"/>
                                        </p:tgtEl>
                                        <p:attrNameLst>
                                          <p:attrName>style.visibility</p:attrName>
                                        </p:attrNameLst>
                                      </p:cBhvr>
                                      <p:to>
                                        <p:strVal val="visible"/>
                                      </p:to>
                                    </p:set>
                                    <p:animEffect transition="in" filter="fade">
                                      <p:cBhvr>
                                        <p:cTn id="27" dur="1000"/>
                                        <p:tgtEl>
                                          <p:spTgt spid="19469"/>
                                        </p:tgtEl>
                                      </p:cBhvr>
                                    </p:animEffect>
                                    <p:anim calcmode="lin" valueType="num">
                                      <p:cBhvr>
                                        <p:cTn id="28" dur="1000" fill="hold"/>
                                        <p:tgtEl>
                                          <p:spTgt spid="19469"/>
                                        </p:tgtEl>
                                        <p:attrNameLst>
                                          <p:attrName>ppt_x</p:attrName>
                                        </p:attrNameLst>
                                      </p:cBhvr>
                                      <p:tavLst>
                                        <p:tav tm="0">
                                          <p:val>
                                            <p:strVal val="#ppt_x"/>
                                          </p:val>
                                        </p:tav>
                                        <p:tav tm="100000">
                                          <p:val>
                                            <p:strVal val="#ppt_x"/>
                                          </p:val>
                                        </p:tav>
                                      </p:tavLst>
                                    </p:anim>
                                    <p:anim calcmode="lin" valueType="num">
                                      <p:cBhvr>
                                        <p:cTn id="29" dur="1000" fill="hold"/>
                                        <p:tgtEl>
                                          <p:spTgt spid="1946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9460"/>
                                        </p:tgtEl>
                                        <p:attrNameLst>
                                          <p:attrName>style.visibility</p:attrName>
                                        </p:attrNameLst>
                                      </p:cBhvr>
                                      <p:to>
                                        <p:strVal val="visible"/>
                                      </p:to>
                                    </p:set>
                                    <p:animEffect transition="in" filter="fade">
                                      <p:cBhvr>
                                        <p:cTn id="32" dur="1000"/>
                                        <p:tgtEl>
                                          <p:spTgt spid="19460"/>
                                        </p:tgtEl>
                                      </p:cBhvr>
                                    </p:animEffect>
                                    <p:anim calcmode="lin" valueType="num">
                                      <p:cBhvr>
                                        <p:cTn id="33" dur="1000" fill="hold"/>
                                        <p:tgtEl>
                                          <p:spTgt spid="19460"/>
                                        </p:tgtEl>
                                        <p:attrNameLst>
                                          <p:attrName>ppt_x</p:attrName>
                                        </p:attrNameLst>
                                      </p:cBhvr>
                                      <p:tavLst>
                                        <p:tav tm="0">
                                          <p:val>
                                            <p:strVal val="#ppt_x"/>
                                          </p:val>
                                        </p:tav>
                                        <p:tav tm="100000">
                                          <p:val>
                                            <p:strVal val="#ppt_x"/>
                                          </p:val>
                                        </p:tav>
                                      </p:tavLst>
                                    </p:anim>
                                    <p:anim calcmode="lin" valueType="num">
                                      <p:cBhvr>
                                        <p:cTn id="34" dur="1000" fill="hold"/>
                                        <p:tgtEl>
                                          <p:spTgt spid="1946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9465"/>
                                        </p:tgtEl>
                                        <p:attrNameLst>
                                          <p:attrName>style.visibility</p:attrName>
                                        </p:attrNameLst>
                                      </p:cBhvr>
                                      <p:to>
                                        <p:strVal val="visible"/>
                                      </p:to>
                                    </p:set>
                                    <p:animEffect transition="in" filter="fade">
                                      <p:cBhvr>
                                        <p:cTn id="37" dur="1000"/>
                                        <p:tgtEl>
                                          <p:spTgt spid="19465"/>
                                        </p:tgtEl>
                                      </p:cBhvr>
                                    </p:animEffect>
                                    <p:anim calcmode="lin" valueType="num">
                                      <p:cBhvr>
                                        <p:cTn id="38" dur="1000" fill="hold"/>
                                        <p:tgtEl>
                                          <p:spTgt spid="19465"/>
                                        </p:tgtEl>
                                        <p:attrNameLst>
                                          <p:attrName>ppt_x</p:attrName>
                                        </p:attrNameLst>
                                      </p:cBhvr>
                                      <p:tavLst>
                                        <p:tav tm="0">
                                          <p:val>
                                            <p:strVal val="#ppt_x"/>
                                          </p:val>
                                        </p:tav>
                                        <p:tav tm="100000">
                                          <p:val>
                                            <p:strVal val="#ppt_x"/>
                                          </p:val>
                                        </p:tav>
                                      </p:tavLst>
                                    </p:anim>
                                    <p:anim calcmode="lin" valueType="num">
                                      <p:cBhvr>
                                        <p:cTn id="39" dur="1000" fill="hold"/>
                                        <p:tgtEl>
                                          <p:spTgt spid="194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18"/>
          <p:cNvSpPr txBox="1"/>
          <p:nvPr/>
        </p:nvSpPr>
        <p:spPr>
          <a:xfrm>
            <a:off x="149225" y="171450"/>
            <a:ext cx="1403350" cy="460375"/>
          </a:xfrm>
          <a:prstGeom prst="rect">
            <a:avLst/>
          </a:prstGeom>
          <a:noFill/>
          <a:ln w="9525">
            <a:noFill/>
          </a:ln>
        </p:spPr>
        <p:txBody>
          <a:bodyPr wrap="none" anchor="t" anchorCtr="0">
            <a:spAutoFit/>
          </a:bodyPr>
          <a:p>
            <a:pPr defTabSz="609600"/>
            <a:r>
              <a:rPr lang="zh-CN" altLang="en-US" sz="2400" b="1" dirty="0">
                <a:solidFill>
                  <a:srgbClr val="0533B2"/>
                </a:solidFill>
                <a:latin typeface="微软雅黑" panose="020B0503020204020204" pitchFamily="34" charset="-122"/>
                <a:ea typeface="微软雅黑" panose="020B0503020204020204" pitchFamily="34" charset="-122"/>
                <a:sym typeface="印品黑体" charset="0"/>
              </a:rPr>
              <a:t>产品介绍</a:t>
            </a:r>
            <a:endParaRPr lang="zh-CN" altLang="en-US" sz="2400" b="1" dirty="0">
              <a:solidFill>
                <a:srgbClr val="0533B2"/>
              </a:solidFill>
              <a:latin typeface="微软雅黑" panose="020B0503020204020204" pitchFamily="34" charset="-122"/>
              <a:ea typeface="微软雅黑" panose="020B0503020204020204" pitchFamily="34" charset="-122"/>
              <a:sym typeface="印品黑体" charset="0"/>
            </a:endParaRPr>
          </a:p>
        </p:txBody>
      </p:sp>
      <p:sp>
        <p:nvSpPr>
          <p:cNvPr id="20482" name="文本框 1"/>
          <p:cNvSpPr txBox="1"/>
          <p:nvPr/>
        </p:nvSpPr>
        <p:spPr>
          <a:xfrm>
            <a:off x="212725" y="847725"/>
            <a:ext cx="4537075" cy="3414713"/>
          </a:xfrm>
          <a:prstGeom prst="rect">
            <a:avLst/>
          </a:prstGeom>
          <a:noFill/>
          <a:ln w="9525">
            <a:noFill/>
          </a:ln>
        </p:spPr>
        <p:txBody>
          <a:bodyPr wrap="square" anchor="t" anchorCtr="0">
            <a:spAutoFit/>
          </a:bodyPr>
          <a:p>
            <a:pPr>
              <a:lnSpc>
                <a:spcPct val="200000"/>
              </a:lnSpc>
            </a:pPr>
            <a:r>
              <a:rPr lang="en-US" altLang="zh-CN" dirty="0" err="1">
                <a:latin typeface="微软雅黑" panose="020B0503020204020204" pitchFamily="34" charset="-122"/>
                <a:ea typeface="微软雅黑" panose="020B0503020204020204" pitchFamily="34" charset="-122"/>
                <a:sym typeface="印品黑体" charset="0"/>
              </a:rPr>
              <a:t>以“需求”为导向</a:t>
            </a:r>
            <a:r>
              <a:rPr lang="en-US" altLang="zh-CN" dirty="0">
                <a:latin typeface="微软雅黑" panose="020B0503020204020204" pitchFamily="34" charset="-122"/>
                <a:ea typeface="微软雅黑" panose="020B0503020204020204" pitchFamily="34" charset="-122"/>
                <a:sym typeface="印品黑体" charset="0"/>
              </a:rPr>
              <a:t>，</a:t>
            </a:r>
            <a:endParaRPr lang="en-US" altLang="zh-CN" dirty="0">
              <a:latin typeface="微软雅黑" panose="020B0503020204020204" pitchFamily="34" charset="-122"/>
              <a:ea typeface="微软雅黑" panose="020B0503020204020204" pitchFamily="34" charset="-122"/>
              <a:sym typeface="印品黑体" charset="0"/>
            </a:endParaRPr>
          </a:p>
          <a:p>
            <a:pPr>
              <a:lnSpc>
                <a:spcPct val="200000"/>
              </a:lnSpc>
            </a:pPr>
            <a:r>
              <a:rPr lang="en-US" altLang="zh-CN" dirty="0" err="1">
                <a:latin typeface="微软雅黑" panose="020B0503020204020204" pitchFamily="34" charset="-122"/>
                <a:ea typeface="微软雅黑" panose="020B0503020204020204" pitchFamily="34" charset="-122"/>
                <a:sym typeface="印品黑体" charset="0"/>
              </a:rPr>
              <a:t>面向行业应用服务</a:t>
            </a:r>
            <a:endParaRPr lang="en-US" altLang="zh-CN" dirty="0">
              <a:latin typeface="微软雅黑" panose="020B0503020204020204" pitchFamily="34" charset="-122"/>
              <a:ea typeface="微软雅黑" panose="020B0503020204020204" pitchFamily="34" charset="-122"/>
              <a:sym typeface="印品黑体" charset="0"/>
            </a:endParaRPr>
          </a:p>
          <a:p>
            <a:pPr>
              <a:lnSpc>
                <a:spcPct val="200000"/>
              </a:lnSpc>
            </a:pPr>
            <a:r>
              <a:rPr lang="en-US" altLang="zh-CN" dirty="0" err="1">
                <a:latin typeface="微软雅黑" panose="020B0503020204020204" pitchFamily="34" charset="-122"/>
                <a:ea typeface="微软雅黑" panose="020B0503020204020204" pitchFamily="34" charset="-122"/>
                <a:sym typeface="印品黑体" charset="0"/>
              </a:rPr>
              <a:t>致力于芯片测试精细化管理</a:t>
            </a:r>
            <a:endParaRPr lang="en-US" altLang="zh-CN" dirty="0">
              <a:latin typeface="微软雅黑" panose="020B0503020204020204" pitchFamily="34" charset="-122"/>
              <a:ea typeface="微软雅黑" panose="020B0503020204020204" pitchFamily="34" charset="-122"/>
              <a:sym typeface="印品黑体" charset="0"/>
            </a:endParaRPr>
          </a:p>
          <a:p>
            <a:pPr>
              <a:lnSpc>
                <a:spcPct val="200000"/>
              </a:lnSpc>
            </a:pPr>
            <a:r>
              <a:rPr lang="zh-CN" altLang="en-US" dirty="0">
                <a:latin typeface="微软雅黑" panose="020B0503020204020204" pitchFamily="34" charset="-122"/>
                <a:ea typeface="微软雅黑" panose="020B0503020204020204" pitchFamily="34" charset="-122"/>
                <a:sym typeface="印品黑体" charset="0"/>
              </a:rPr>
              <a:t>实现</a:t>
            </a:r>
            <a:r>
              <a:rPr lang="en-US" altLang="zh-CN" dirty="0" err="1">
                <a:latin typeface="微软雅黑" panose="020B0503020204020204" pitchFamily="34" charset="-122"/>
                <a:ea typeface="微软雅黑" panose="020B0503020204020204" pitchFamily="34" charset="-122"/>
                <a:sym typeface="印品黑体" charset="0"/>
              </a:rPr>
              <a:t>智能化、流水化、自动化、无纸化</a:t>
            </a:r>
            <a:endParaRPr lang="en-US" altLang="zh-CN" dirty="0">
              <a:latin typeface="微软雅黑" panose="020B0503020204020204" pitchFamily="34" charset="-122"/>
              <a:ea typeface="微软雅黑" panose="020B0503020204020204" pitchFamily="34" charset="-122"/>
              <a:sym typeface="印品黑体" charset="0"/>
            </a:endParaRPr>
          </a:p>
          <a:p>
            <a:pPr>
              <a:lnSpc>
                <a:spcPct val="200000"/>
              </a:lnSpc>
            </a:pPr>
            <a:r>
              <a:rPr lang="en-US" altLang="zh-CN" dirty="0" err="1">
                <a:latin typeface="微软雅黑" panose="020B0503020204020204" pitchFamily="34" charset="-122"/>
                <a:ea typeface="微软雅黑" panose="020B0503020204020204" pitchFamily="34" charset="-122"/>
                <a:sym typeface="印品黑体" charset="0"/>
              </a:rPr>
              <a:t>提高测试效率</a:t>
            </a:r>
            <a:endParaRPr lang="en-US" altLang="zh-CN" dirty="0">
              <a:latin typeface="微软雅黑" panose="020B0503020204020204" pitchFamily="34" charset="-122"/>
              <a:ea typeface="微软雅黑" panose="020B0503020204020204" pitchFamily="34" charset="-122"/>
              <a:sym typeface="印品黑体" charset="0"/>
            </a:endParaRPr>
          </a:p>
          <a:p>
            <a:pPr>
              <a:lnSpc>
                <a:spcPct val="200000"/>
              </a:lnSpc>
            </a:pPr>
            <a:r>
              <a:rPr lang="en-US" altLang="zh-CN" dirty="0" err="1">
                <a:latin typeface="微软雅黑" panose="020B0503020204020204" pitchFamily="34" charset="-122"/>
                <a:ea typeface="微软雅黑" panose="020B0503020204020204" pitchFamily="34" charset="-122"/>
                <a:sym typeface="印品黑体" charset="0"/>
              </a:rPr>
              <a:t>确保芯片测试可追溯，高质量、高可靠性</a:t>
            </a:r>
            <a:r>
              <a:rPr lang="en-US" altLang="zh-CN" dirty="0">
                <a:latin typeface="微软雅黑" panose="020B0503020204020204" pitchFamily="34" charset="-122"/>
                <a:ea typeface="微软雅黑" panose="020B0503020204020204" pitchFamily="34" charset="-122"/>
                <a:sym typeface="印品黑体" charset="0"/>
              </a:rPr>
              <a:t>。</a:t>
            </a:r>
            <a:endParaRPr lang="en-US" altLang="zh-CN" dirty="0">
              <a:latin typeface="微软雅黑" panose="020B0503020204020204" pitchFamily="34" charset="-122"/>
              <a:ea typeface="微软雅黑" panose="020B0503020204020204" pitchFamily="34" charset="-122"/>
              <a:sym typeface="印品黑体" charset="0"/>
            </a:endParaRPr>
          </a:p>
        </p:txBody>
      </p:sp>
      <p:sp>
        <p:nvSpPr>
          <p:cNvPr id="20483" name="文本框 2"/>
          <p:cNvSpPr txBox="1"/>
          <p:nvPr/>
        </p:nvSpPr>
        <p:spPr>
          <a:xfrm>
            <a:off x="5694363" y="4233863"/>
            <a:ext cx="2376487" cy="306387"/>
          </a:xfrm>
          <a:prstGeom prst="rect">
            <a:avLst/>
          </a:prstGeom>
          <a:noFill/>
          <a:ln w="9525">
            <a:noFill/>
          </a:ln>
        </p:spPr>
        <p:txBody>
          <a:bodyPr wrap="square" anchor="t" anchorCtr="0">
            <a:spAutoFit/>
          </a:bodyPr>
          <a:p>
            <a:pPr algn="ctr"/>
            <a:r>
              <a:rPr lang="zh-CN" altLang="en-US" sz="1400" dirty="0">
                <a:latin typeface="微软雅黑" panose="020B0503020204020204" pitchFamily="34" charset="-122"/>
                <a:ea typeface="微软雅黑" panose="020B0503020204020204" pitchFamily="34" charset="-122"/>
              </a:rPr>
              <a:t>软件系统界面图</a:t>
            </a:r>
            <a:endParaRPr lang="zh-CN" altLang="en-US" sz="1400" dirty="0">
              <a:latin typeface="微软雅黑" panose="020B0503020204020204" pitchFamily="34" charset="-122"/>
              <a:ea typeface="微软雅黑" panose="020B0503020204020204" pitchFamily="34" charset="-122"/>
            </a:endParaRPr>
          </a:p>
        </p:txBody>
      </p:sp>
      <p:pic>
        <p:nvPicPr>
          <p:cNvPr id="20484" name="图片 5"/>
          <p:cNvPicPr>
            <a:picLocks noChangeAspect="1"/>
          </p:cNvPicPr>
          <p:nvPr/>
        </p:nvPicPr>
        <p:blipFill>
          <a:blip r:embed="rId1"/>
          <a:srcRect t="10916" b="14381"/>
          <a:stretch>
            <a:fillRect/>
          </a:stretch>
        </p:blipFill>
        <p:spPr>
          <a:xfrm>
            <a:off x="4286250" y="757238"/>
            <a:ext cx="4216400" cy="1782762"/>
          </a:xfrm>
          <a:prstGeom prst="rect">
            <a:avLst/>
          </a:prstGeom>
          <a:noFill/>
          <a:ln w="9525" cap="flat" cmpd="sng">
            <a:solidFill>
              <a:srgbClr val="A2B8C8"/>
            </a:solidFill>
            <a:prstDash val="solid"/>
            <a:round/>
            <a:headEnd type="none" w="med" len="med"/>
            <a:tailEnd type="none" w="med" len="med"/>
          </a:ln>
        </p:spPr>
      </p:pic>
      <p:pic>
        <p:nvPicPr>
          <p:cNvPr id="20485" name="图片 6"/>
          <p:cNvPicPr>
            <a:picLocks noChangeAspect="1"/>
          </p:cNvPicPr>
          <p:nvPr/>
        </p:nvPicPr>
        <p:blipFill>
          <a:blip r:embed="rId2"/>
          <a:srcRect t="15663" r="-1083"/>
          <a:stretch>
            <a:fillRect/>
          </a:stretch>
        </p:blipFill>
        <p:spPr>
          <a:xfrm>
            <a:off x="4857750" y="1390650"/>
            <a:ext cx="3892550" cy="1635125"/>
          </a:xfrm>
          <a:prstGeom prst="rect">
            <a:avLst/>
          </a:prstGeom>
          <a:noFill/>
          <a:ln w="9525" cap="flat" cmpd="sng">
            <a:solidFill>
              <a:srgbClr val="A2B8C8"/>
            </a:solidFill>
            <a:prstDash val="solid"/>
            <a:miter/>
            <a:headEnd type="none" w="med" len="med"/>
            <a:tailEnd type="none" w="med" len="med"/>
          </a:ln>
        </p:spPr>
      </p:pic>
      <p:pic>
        <p:nvPicPr>
          <p:cNvPr id="20486" name="图片 23"/>
          <p:cNvPicPr>
            <a:picLocks noChangeAspect="1"/>
          </p:cNvPicPr>
          <p:nvPr/>
        </p:nvPicPr>
        <p:blipFill>
          <a:blip r:embed="rId3"/>
          <a:stretch>
            <a:fillRect/>
          </a:stretch>
        </p:blipFill>
        <p:spPr>
          <a:xfrm>
            <a:off x="5156200" y="2214563"/>
            <a:ext cx="3813175" cy="1917700"/>
          </a:xfrm>
          <a:prstGeom prst="rect">
            <a:avLst/>
          </a:prstGeom>
          <a:noFill/>
          <a:ln w="9525" cap="flat" cmpd="sng">
            <a:solidFill>
              <a:srgbClr val="A2B8C8"/>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fade">
                                      <p:cBhvr>
                                        <p:cTn id="7" dur="1000"/>
                                        <p:tgtEl>
                                          <p:spTgt spid="20484"/>
                                        </p:tgtEl>
                                      </p:cBhvr>
                                    </p:animEffect>
                                    <p:anim calcmode="lin" valueType="num">
                                      <p:cBhvr>
                                        <p:cTn id="8" dur="1000" fill="hold"/>
                                        <p:tgtEl>
                                          <p:spTgt spid="20484"/>
                                        </p:tgtEl>
                                        <p:attrNameLst>
                                          <p:attrName>ppt_x</p:attrName>
                                        </p:attrNameLst>
                                      </p:cBhvr>
                                      <p:tavLst>
                                        <p:tav tm="0">
                                          <p:val>
                                            <p:strVal val="#ppt_x"/>
                                          </p:val>
                                        </p:tav>
                                        <p:tav tm="100000">
                                          <p:val>
                                            <p:strVal val="#ppt_x"/>
                                          </p:val>
                                        </p:tav>
                                      </p:tavLst>
                                    </p:anim>
                                    <p:anim calcmode="lin" valueType="num">
                                      <p:cBhvr>
                                        <p:cTn id="9" dur="1000" fill="hold"/>
                                        <p:tgtEl>
                                          <p:spTgt spid="204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485"/>
                                        </p:tgtEl>
                                        <p:attrNameLst>
                                          <p:attrName>style.visibility</p:attrName>
                                        </p:attrNameLst>
                                      </p:cBhvr>
                                      <p:to>
                                        <p:strVal val="visible"/>
                                      </p:to>
                                    </p:set>
                                    <p:animEffect transition="in" filter="fade">
                                      <p:cBhvr>
                                        <p:cTn id="14" dur="1000"/>
                                        <p:tgtEl>
                                          <p:spTgt spid="20485"/>
                                        </p:tgtEl>
                                      </p:cBhvr>
                                    </p:animEffect>
                                    <p:anim calcmode="lin" valueType="num">
                                      <p:cBhvr>
                                        <p:cTn id="15" dur="1000" fill="hold"/>
                                        <p:tgtEl>
                                          <p:spTgt spid="20485"/>
                                        </p:tgtEl>
                                        <p:attrNameLst>
                                          <p:attrName>ppt_x</p:attrName>
                                        </p:attrNameLst>
                                      </p:cBhvr>
                                      <p:tavLst>
                                        <p:tav tm="0">
                                          <p:val>
                                            <p:strVal val="#ppt_x"/>
                                          </p:val>
                                        </p:tav>
                                        <p:tav tm="100000">
                                          <p:val>
                                            <p:strVal val="#ppt_x"/>
                                          </p:val>
                                        </p:tav>
                                      </p:tavLst>
                                    </p:anim>
                                    <p:anim calcmode="lin" valueType="num">
                                      <p:cBhvr>
                                        <p:cTn id="16" dur="1000" fill="hold"/>
                                        <p:tgtEl>
                                          <p:spTgt spid="2048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486"/>
                                        </p:tgtEl>
                                        <p:attrNameLst>
                                          <p:attrName>style.visibility</p:attrName>
                                        </p:attrNameLst>
                                      </p:cBhvr>
                                      <p:to>
                                        <p:strVal val="visible"/>
                                      </p:to>
                                    </p:set>
                                    <p:animEffect transition="in" filter="fade">
                                      <p:cBhvr>
                                        <p:cTn id="21" dur="1000"/>
                                        <p:tgtEl>
                                          <p:spTgt spid="20486"/>
                                        </p:tgtEl>
                                      </p:cBhvr>
                                    </p:animEffect>
                                    <p:anim calcmode="lin" valueType="num">
                                      <p:cBhvr>
                                        <p:cTn id="22" dur="1000" fill="hold"/>
                                        <p:tgtEl>
                                          <p:spTgt spid="20486"/>
                                        </p:tgtEl>
                                        <p:attrNameLst>
                                          <p:attrName>ppt_x</p:attrName>
                                        </p:attrNameLst>
                                      </p:cBhvr>
                                      <p:tavLst>
                                        <p:tav tm="0">
                                          <p:val>
                                            <p:strVal val="#ppt_x"/>
                                          </p:val>
                                        </p:tav>
                                        <p:tav tm="100000">
                                          <p:val>
                                            <p:strVal val="#ppt_x"/>
                                          </p:val>
                                        </p:tav>
                                      </p:tavLst>
                                    </p:anim>
                                    <p:anim calcmode="lin" valueType="num">
                                      <p:cBhvr>
                                        <p:cTn id="23" dur="1000" fill="hold"/>
                                        <p:tgtEl>
                                          <p:spTgt spid="204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DIAGRAM_VIRTUALLY_FRAME" val="{&quot;height&quot;:178.25003937007872,&quot;left&quot;:12,&quot;top&quot;:120.875,&quot;width&quot;:571.25}"/>
</p:tagLst>
</file>

<file path=ppt/tags/tag11.xml><?xml version="1.0" encoding="utf-8"?>
<p:tagLst xmlns:p="http://schemas.openxmlformats.org/presentationml/2006/main">
  <p:tag name="KSO_WM_DIAGRAM_VIRTUALLY_FRAME" val="{&quot;height&quot;:178.25003937007872,&quot;left&quot;:12,&quot;top&quot;:120.875,&quot;width&quot;:571.25}"/>
</p:tagLst>
</file>

<file path=ppt/tags/tag12.xml><?xml version="1.0" encoding="utf-8"?>
<p:tagLst xmlns:p="http://schemas.openxmlformats.org/presentationml/2006/main">
  <p:tag name="KSO_WM_DIAGRAM_VIRTUALLY_FRAME" val="{&quot;height&quot;:178.25003937007872,&quot;left&quot;:12,&quot;top&quot;:120.875,&quot;width&quot;:571.25}"/>
</p:tagLst>
</file>

<file path=ppt/tags/tag13.xml><?xml version="1.0" encoding="utf-8"?>
<p:tagLst xmlns:p="http://schemas.openxmlformats.org/presentationml/2006/main">
  <p:tag name="KSO_WM_DIAGRAM_VIRTUALLY_FRAME" val="{&quot;height&quot;:178.25003937007872,&quot;left&quot;:12,&quot;top&quot;:120.875,&quot;width&quot;:571.25}"/>
</p:tagLst>
</file>

<file path=ppt/tags/tag14.xml><?xml version="1.0" encoding="utf-8"?>
<p:tagLst xmlns:p="http://schemas.openxmlformats.org/presentationml/2006/main">
  <p:tag name="KSO_WM_DIAGRAM_VIRTUALLY_FRAME" val="{&quot;height&quot;:178.25003937007872,&quot;left&quot;:12,&quot;top&quot;:120.875,&quot;width&quot;:571.25}"/>
</p:tagLst>
</file>

<file path=ppt/tags/tag15.xml><?xml version="1.0" encoding="utf-8"?>
<p:tagLst xmlns:p="http://schemas.openxmlformats.org/presentationml/2006/main">
  <p:tag name="KSO_WM_DIAGRAM_VIRTUALLY_FRAME" val="{&quot;height&quot;:178.25003937007872,&quot;left&quot;:12,&quot;top&quot;:120.875,&quot;width&quot;:571.25}"/>
</p:tagLst>
</file>

<file path=ppt/tags/tag16.xml><?xml version="1.0" encoding="utf-8"?>
<p:tagLst xmlns:p="http://schemas.openxmlformats.org/presentationml/2006/main">
  <p:tag name="KSO_WM_DIAGRAM_VIRTUALLY_FRAME" val="{&quot;height&quot;:178.25003937007872,&quot;left&quot;:12,&quot;top&quot;:120.875,&quot;width&quot;:571.25}"/>
</p:tagLst>
</file>

<file path=ppt/tags/tag17.xml><?xml version="1.0" encoding="utf-8"?>
<p:tagLst xmlns:p="http://schemas.openxmlformats.org/presentationml/2006/main">
  <p:tag name="KSO_WM_DIAGRAM_VIRTUALLY_FRAME" val="{&quot;height&quot;:178.25003937007872,&quot;left&quot;:12,&quot;top&quot;:120.875,&quot;width&quot;:571.25}"/>
</p:tagLst>
</file>

<file path=ppt/tags/tag18.xml><?xml version="1.0" encoding="utf-8"?>
<p:tagLst xmlns:p="http://schemas.openxmlformats.org/presentationml/2006/main">
  <p:tag name="KSO_WM_DIAGRAM_VIRTUALLY_FRAME" val="{&quot;height&quot;:313.425,&quot;left&quot;:7.37503937007874,&quot;top&quot;:46.725,&quot;width&quot;:719.3749606299212}"/>
</p:tagLst>
</file>

<file path=ppt/tags/tag19.xml><?xml version="1.0" encoding="utf-8"?>
<p:tagLst xmlns:p="http://schemas.openxmlformats.org/presentationml/2006/main">
  <p:tag name="KSO_WM_DIAGRAM_VIRTUALLY_FRAME" val="{&quot;height&quot;:313.425,&quot;left&quot;:7.37503937007874,&quot;top&quot;:46.725,&quot;width&quot;:719.3749606299212}"/>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KSO_WM_DIAGRAM_VIRTUALLY_FRAME" val="{&quot;height&quot;:313.425,&quot;left&quot;:7.37503937007874,&quot;top&quot;:46.725,&quot;width&quot;:719.3749606299212}"/>
</p:tagLst>
</file>

<file path=ppt/tags/tag21.xml><?xml version="1.0" encoding="utf-8"?>
<p:tagLst xmlns:p="http://schemas.openxmlformats.org/presentationml/2006/main">
  <p:tag name="KSO_WM_DIAGRAM_VIRTUALLY_FRAME" val="{&quot;height&quot;:313.425,&quot;left&quot;:7.37503937007874,&quot;top&quot;:46.725,&quot;width&quot;:719.3749606299212}"/>
</p:tagLst>
</file>

<file path=ppt/tags/tag22.xml><?xml version="1.0" encoding="utf-8"?>
<p:tagLst xmlns:p="http://schemas.openxmlformats.org/presentationml/2006/main">
  <p:tag name="KSO_WM_DIAGRAM_VIRTUALLY_FRAME" val="{&quot;height&quot;:313.425,&quot;left&quot;:7.37503937007874,&quot;top&quot;:46.725,&quot;width&quot;:719.3749606299212}"/>
</p:tagLst>
</file>

<file path=ppt/tags/tag23.xml><?xml version="1.0" encoding="utf-8"?>
<p:tagLst xmlns:p="http://schemas.openxmlformats.org/presentationml/2006/main">
  <p:tag name="KSO_WM_DIAGRAM_VIRTUALLY_FRAME" val="{&quot;height&quot;:313.425,&quot;left&quot;:7.37503937007874,&quot;top&quot;:46.725,&quot;width&quot;:719.3749606299212}"/>
</p:tagLst>
</file>

<file path=ppt/tags/tag24.xml><?xml version="1.0" encoding="utf-8"?>
<p:tagLst xmlns:p="http://schemas.openxmlformats.org/presentationml/2006/main">
  <p:tag name="KSO_WM_DIAGRAM_VIRTUALLY_FRAME" val="{&quot;height&quot;:313.425,&quot;left&quot;:7.37503937007874,&quot;top&quot;:46.725,&quot;width&quot;:719.3749606299212}"/>
</p:tagLst>
</file>

<file path=ppt/tags/tag25.xml><?xml version="1.0" encoding="utf-8"?>
<p:tagLst xmlns:p="http://schemas.openxmlformats.org/presentationml/2006/main">
  <p:tag name="KSO_WM_DIAGRAM_VIRTUALLY_FRAME" val="{&quot;height&quot;:313.425,&quot;left&quot;:7.37503937007874,&quot;top&quot;:46.725,&quot;width&quot;:719.3749606299212}"/>
</p:tagLst>
</file>

<file path=ppt/tags/tag26.xml><?xml version="1.0" encoding="utf-8"?>
<p:tagLst xmlns:p="http://schemas.openxmlformats.org/presentationml/2006/main">
  <p:tag name="KSO_WM_DIAGRAM_VIRTUALLY_FRAME" val="{&quot;height&quot;:313.425,&quot;left&quot;:7.37503937007874,&quot;top&quot;:46.725,&quot;width&quot;:719.3749606299212}"/>
</p:tagLst>
</file>

<file path=ppt/tags/tag27.xml><?xml version="1.0" encoding="utf-8"?>
<p:tagLst xmlns:p="http://schemas.openxmlformats.org/presentationml/2006/main">
  <p:tag name="KSO_WM_DIAGRAM_VIRTUALLY_FRAME" val="{&quot;height&quot;:313.425,&quot;left&quot;:7.37503937007874,&quot;top&quot;:46.725,&quot;width&quot;:719.3749606299212}"/>
</p:tagLst>
</file>

<file path=ppt/tags/tag28.xml><?xml version="1.0" encoding="utf-8"?>
<p:tagLst xmlns:p="http://schemas.openxmlformats.org/presentationml/2006/main">
  <p:tag name="KSO_WM_DIAGRAM_VIRTUALLY_FRAME" val="{&quot;height&quot;:313.425,&quot;left&quot;:7.37503937007874,&quot;top&quot;:46.725,&quot;width&quot;:719.3749606299212}"/>
</p:tagLst>
</file>

<file path=ppt/tags/tag29.xml><?xml version="1.0" encoding="utf-8"?>
<p:tagLst xmlns:p="http://schemas.openxmlformats.org/presentationml/2006/main">
  <p:tag name="KSO_WM_DIAGRAM_VIRTUALLY_FRAME" val="{&quot;height&quot;:313.425,&quot;left&quot;:7.37503937007874,&quot;top&quot;:46.725,&quot;width&quot;:719.3749606299212}"/>
</p:tagLst>
</file>

<file path=ppt/tags/tag3.xml><?xml version="1.0" encoding="utf-8"?>
<p:tagLst xmlns:p="http://schemas.openxmlformats.org/presentationml/2006/main">
  <p:tag name="KSO_WM_DIAGRAM_VIRTUALLY_FRAME" val="{&quot;height&quot;:178.25003937007872,&quot;left&quot;:12,&quot;top&quot;:120.875,&quot;width&quot;:571.25}"/>
</p:tagLst>
</file>

<file path=ppt/tags/tag30.xml><?xml version="1.0" encoding="utf-8"?>
<p:tagLst xmlns:p="http://schemas.openxmlformats.org/presentationml/2006/main">
  <p:tag name="KSO_WM_DIAGRAM_VIRTUALLY_FRAME" val="{&quot;height&quot;:313.425,&quot;left&quot;:7.37503937007874,&quot;top&quot;:46.725,&quot;width&quot;:719.3749606299212}"/>
</p:tagLst>
</file>

<file path=ppt/tags/tag31.xml><?xml version="1.0" encoding="utf-8"?>
<p:tagLst xmlns:p="http://schemas.openxmlformats.org/presentationml/2006/main">
  <p:tag name="KSO_WM_DIAGRAM_VIRTUALLY_FRAME" val="{&quot;height&quot;:313.425,&quot;left&quot;:7.37503937007874,&quot;top&quot;:46.725,&quot;width&quot;:719.3749606299212}"/>
</p:tagLst>
</file>

<file path=ppt/tags/tag32.xml><?xml version="1.0" encoding="utf-8"?>
<p:tagLst xmlns:p="http://schemas.openxmlformats.org/presentationml/2006/main">
  <p:tag name="KSO_WM_DIAGRAM_VIRTUALLY_FRAME" val="{&quot;height&quot;:313.425,&quot;left&quot;:7.37503937007874,&quot;top&quot;:46.725,&quot;width&quot;:719.3749606299212}"/>
</p:tagLst>
</file>

<file path=ppt/tags/tag33.xml><?xml version="1.0" encoding="utf-8"?>
<p:tagLst xmlns:p="http://schemas.openxmlformats.org/presentationml/2006/main">
  <p:tag name="KSO_WM_DIAGRAM_VIRTUALLY_FRAME" val="{&quot;height&quot;:313.425,&quot;left&quot;:7.37503937007874,&quot;top&quot;:46.725,&quot;width&quot;:719.3749606299212}"/>
</p:tagLst>
</file>

<file path=ppt/tags/tag34.xml><?xml version="1.0" encoding="utf-8"?>
<p:tagLst xmlns:p="http://schemas.openxmlformats.org/presentationml/2006/main">
  <p:tag name="KSO_WM_DIAGRAM_VIRTUALLY_FRAME" val="{&quot;height&quot;:313.425,&quot;left&quot;:7.37503937007874,&quot;top&quot;:46.725,&quot;width&quot;:719.3749606299212}"/>
</p:tagLst>
</file>

<file path=ppt/tags/tag35.xml><?xml version="1.0" encoding="utf-8"?>
<p:tagLst xmlns:p="http://schemas.openxmlformats.org/presentationml/2006/main">
  <p:tag name="KSO_WM_DIAGRAM_VIRTUALLY_FRAME" val="{&quot;height&quot;:313.425,&quot;left&quot;:7.37503937007874,&quot;top&quot;:46.725,&quot;width&quot;:719.3749606299212}"/>
</p:tagLst>
</file>

<file path=ppt/tags/tag36.xml><?xml version="1.0" encoding="utf-8"?>
<p:tagLst xmlns:p="http://schemas.openxmlformats.org/presentationml/2006/main">
  <p:tag name="KSO_WM_DIAGRAM_VIRTUALLY_FRAME" val="{&quot;height&quot;:313.425,&quot;left&quot;:7.37503937007874,&quot;top&quot;:46.725,&quot;width&quot;:719.3749606299212}"/>
</p:tagLst>
</file>

<file path=ppt/tags/tag37.xml><?xml version="1.0" encoding="utf-8"?>
<p:tagLst xmlns:p="http://schemas.openxmlformats.org/presentationml/2006/main">
  <p:tag name="KSO_WM_DIAGRAM_VIRTUALLY_FRAME" val="{&quot;height&quot;:313.425,&quot;left&quot;:7.37503937007874,&quot;top&quot;:46.725,&quot;width&quot;:719.3749606299212}"/>
</p:tagLst>
</file>

<file path=ppt/tags/tag38.xml><?xml version="1.0" encoding="utf-8"?>
<p:tagLst xmlns:p="http://schemas.openxmlformats.org/presentationml/2006/main">
  <p:tag name="KSO_WM_DIAGRAM_VIRTUALLY_FRAME" val="{&quot;height&quot;:313.425,&quot;left&quot;:7.37503937007874,&quot;top&quot;:46.725,&quot;width&quot;:719.3749606299212}"/>
</p:tagLst>
</file>

<file path=ppt/tags/tag39.xml><?xml version="1.0" encoding="utf-8"?>
<p:tagLst xmlns:p="http://schemas.openxmlformats.org/presentationml/2006/main">
  <p:tag name="KSO_WM_DIAGRAM_VIRTUALLY_FRAME" val="{&quot;height&quot;:313.425,&quot;left&quot;:7.37503937007874,&quot;top&quot;:46.725,&quot;width&quot;:719.3749606299212}"/>
</p:tagLst>
</file>

<file path=ppt/tags/tag4.xml><?xml version="1.0" encoding="utf-8"?>
<p:tagLst xmlns:p="http://schemas.openxmlformats.org/presentationml/2006/main">
  <p:tag name="KSO_WM_DIAGRAM_VIRTUALLY_FRAME" val="{&quot;height&quot;:178.25003937007872,&quot;left&quot;:12,&quot;top&quot;:120.875,&quot;width&quot;:571.25}"/>
</p:tagLst>
</file>

<file path=ppt/tags/tag40.xml><?xml version="1.0" encoding="utf-8"?>
<p:tagLst xmlns:p="http://schemas.openxmlformats.org/presentationml/2006/main">
  <p:tag name="KSO_WM_DIAGRAM_VIRTUALLY_FRAME" val="{&quot;height&quot;:313.425,&quot;left&quot;:7.37503937007874,&quot;top&quot;:46.725,&quot;width&quot;:719.3749606299212}"/>
</p:tagLst>
</file>

<file path=ppt/tags/tag41.xml><?xml version="1.0" encoding="utf-8"?>
<p:tagLst xmlns:p="http://schemas.openxmlformats.org/presentationml/2006/main">
  <p:tag name="KSO_WM_DIAGRAM_VIRTUALLY_FRAME" val="{&quot;height&quot;:313.425,&quot;left&quot;:7.37503937007874,&quot;top&quot;:46.725,&quot;width&quot;:719.3749606299212}"/>
</p:tagLst>
</file>

<file path=ppt/tags/tag42.xml><?xml version="1.0" encoding="utf-8"?>
<p:tagLst xmlns:p="http://schemas.openxmlformats.org/presentationml/2006/main">
  <p:tag name="KSO_WM_DIAGRAM_VIRTUALLY_FRAME" val="{&quot;height&quot;:306.175,&quot;left&quot;:-4.9,&quot;top&quot;:46.725,&quot;width&quot;:728.55}"/>
</p:tagLst>
</file>

<file path=ppt/tags/tag43.xml><?xml version="1.0" encoding="utf-8"?>
<p:tagLst xmlns:p="http://schemas.openxmlformats.org/presentationml/2006/main">
  <p:tag name="KSO_WM_DIAGRAM_VIRTUALLY_FRAME" val="{&quot;height&quot;:306.175,&quot;left&quot;:-4.9,&quot;top&quot;:46.725,&quot;width&quot;:728.55}"/>
</p:tagLst>
</file>

<file path=ppt/tags/tag44.xml><?xml version="1.0" encoding="utf-8"?>
<p:tagLst xmlns:p="http://schemas.openxmlformats.org/presentationml/2006/main">
  <p:tag name="KSO_WM_DIAGRAM_VIRTUALLY_FRAME" val="{&quot;height&quot;:306.175,&quot;left&quot;:-4.9,&quot;top&quot;:46.725,&quot;width&quot;:728.55}"/>
</p:tagLst>
</file>

<file path=ppt/tags/tag45.xml><?xml version="1.0" encoding="utf-8"?>
<p:tagLst xmlns:p="http://schemas.openxmlformats.org/presentationml/2006/main">
  <p:tag name="KSO_WM_DIAGRAM_VIRTUALLY_FRAME" val="{&quot;height&quot;:306.175,&quot;left&quot;:-4.9,&quot;top&quot;:46.725,&quot;width&quot;:728.55}"/>
</p:tagLst>
</file>

<file path=ppt/tags/tag46.xml><?xml version="1.0" encoding="utf-8"?>
<p:tagLst xmlns:p="http://schemas.openxmlformats.org/presentationml/2006/main">
  <p:tag name="KSO_WM_DIAGRAM_VIRTUALLY_FRAME" val="{&quot;height&quot;:306.175,&quot;left&quot;:-4.9,&quot;top&quot;:46.725,&quot;width&quot;:728.55}"/>
</p:tagLst>
</file>

<file path=ppt/tags/tag47.xml><?xml version="1.0" encoding="utf-8"?>
<p:tagLst xmlns:p="http://schemas.openxmlformats.org/presentationml/2006/main">
  <p:tag name="KSO_WM_DIAGRAM_VIRTUALLY_FRAME" val="{&quot;height&quot;:306.175,&quot;left&quot;:-4.9,&quot;top&quot;:46.725,&quot;width&quot;:728.55}"/>
</p:tagLst>
</file>

<file path=ppt/tags/tag48.xml><?xml version="1.0" encoding="utf-8"?>
<p:tagLst xmlns:p="http://schemas.openxmlformats.org/presentationml/2006/main">
  <p:tag name="KSO_WM_DIAGRAM_VIRTUALLY_FRAME" val="{&quot;height&quot;:306.175,&quot;left&quot;:-4.9,&quot;top&quot;:46.725,&quot;width&quot;:728.55}"/>
</p:tagLst>
</file>

<file path=ppt/tags/tag49.xml><?xml version="1.0" encoding="utf-8"?>
<p:tagLst xmlns:p="http://schemas.openxmlformats.org/presentationml/2006/main">
  <p:tag name="KSO_WM_DIAGRAM_VIRTUALLY_FRAME" val="{&quot;height&quot;:306.175,&quot;left&quot;:-4.9,&quot;top&quot;:46.725,&quot;width&quot;:728.55}"/>
</p:tagLst>
</file>

<file path=ppt/tags/tag5.xml><?xml version="1.0" encoding="utf-8"?>
<p:tagLst xmlns:p="http://schemas.openxmlformats.org/presentationml/2006/main">
  <p:tag name="KSO_WM_DIAGRAM_VIRTUALLY_FRAME" val="{&quot;height&quot;:178.25003937007872,&quot;left&quot;:12,&quot;top&quot;:120.875,&quot;width&quot;:571.25}"/>
</p:tagLst>
</file>

<file path=ppt/tags/tag50.xml><?xml version="1.0" encoding="utf-8"?>
<p:tagLst xmlns:p="http://schemas.openxmlformats.org/presentationml/2006/main">
  <p:tag name="KSO_WM_DIAGRAM_VIRTUALLY_FRAME" val="{&quot;height&quot;:306.175,&quot;left&quot;:-4.9,&quot;top&quot;:46.725,&quot;width&quot;:728.55}"/>
</p:tagLst>
</file>

<file path=ppt/tags/tag51.xml><?xml version="1.0" encoding="utf-8"?>
<p:tagLst xmlns:p="http://schemas.openxmlformats.org/presentationml/2006/main">
  <p:tag name="KSO_WM_DIAGRAM_VIRTUALLY_FRAME" val="{&quot;height&quot;:306.175,&quot;left&quot;:-4.9,&quot;top&quot;:46.725,&quot;width&quot;:728.55}"/>
</p:tagLst>
</file>

<file path=ppt/tags/tag52.xml><?xml version="1.0" encoding="utf-8"?>
<p:tagLst xmlns:p="http://schemas.openxmlformats.org/presentationml/2006/main">
  <p:tag name="KSO_WM_DIAGRAM_VIRTUALLY_FRAME" val="{&quot;height&quot;:306.175,&quot;left&quot;:-4.9,&quot;top&quot;:46.725,&quot;width&quot;:728.55}"/>
</p:tagLst>
</file>

<file path=ppt/tags/tag53.xml><?xml version="1.0" encoding="utf-8"?>
<p:tagLst xmlns:p="http://schemas.openxmlformats.org/presentationml/2006/main">
  <p:tag name="KSO_WM_DIAGRAM_VIRTUALLY_FRAME" val="{&quot;height&quot;:306.175,&quot;left&quot;:-4.9,&quot;top&quot;:46.725,&quot;width&quot;:728.55}"/>
</p:tagLst>
</file>

<file path=ppt/tags/tag54.xml><?xml version="1.0" encoding="utf-8"?>
<p:tagLst xmlns:p="http://schemas.openxmlformats.org/presentationml/2006/main">
  <p:tag name="KSO_WM_DIAGRAM_VIRTUALLY_FRAME" val="{&quot;height&quot;:306.175,&quot;left&quot;:-4.9,&quot;top&quot;:46.725,&quot;width&quot;:728.55}"/>
</p:tagLst>
</file>

<file path=ppt/tags/tag55.xml><?xml version="1.0" encoding="utf-8"?>
<p:tagLst xmlns:p="http://schemas.openxmlformats.org/presentationml/2006/main">
  <p:tag name="KSO_WM_DIAGRAM_VIRTUALLY_FRAME" val="{&quot;height&quot;:306.175,&quot;left&quot;:-4.9,&quot;top&quot;:46.725,&quot;width&quot;:728.55}"/>
</p:tagLst>
</file>

<file path=ppt/tags/tag56.xml><?xml version="1.0" encoding="utf-8"?>
<p:tagLst xmlns:p="http://schemas.openxmlformats.org/presentationml/2006/main">
  <p:tag name="KSO_WM_DIAGRAM_VIRTUALLY_FRAME" val="{&quot;height&quot;:306.175,&quot;left&quot;:-4.9,&quot;top&quot;:46.725,&quot;width&quot;:728.55}"/>
</p:tagLst>
</file>

<file path=ppt/tags/tag57.xml><?xml version="1.0" encoding="utf-8"?>
<p:tagLst xmlns:p="http://schemas.openxmlformats.org/presentationml/2006/main">
  <p:tag name="KSO_WM_DIAGRAM_VIRTUALLY_FRAME" val="{&quot;height&quot;:306.175,&quot;left&quot;:-4.9,&quot;top&quot;:46.725,&quot;width&quot;:728.55}"/>
</p:tagLst>
</file>

<file path=ppt/tags/tag58.xml><?xml version="1.0" encoding="utf-8"?>
<p:tagLst xmlns:p="http://schemas.openxmlformats.org/presentationml/2006/main">
  <p:tag name="KSO_WM_DIAGRAM_VIRTUALLY_FRAME" val="{&quot;height&quot;:306.175,&quot;left&quot;:-4.9,&quot;top&quot;:46.725,&quot;width&quot;:728.55}"/>
</p:tagLst>
</file>

<file path=ppt/tags/tag59.xml><?xml version="1.0" encoding="utf-8"?>
<p:tagLst xmlns:p="http://schemas.openxmlformats.org/presentationml/2006/main">
  <p:tag name="KSO_WM_DIAGRAM_VIRTUALLY_FRAME" val="{&quot;height&quot;:306.175,&quot;left&quot;:-4.9,&quot;top&quot;:46.725,&quot;width&quot;:728.55}"/>
</p:tagLst>
</file>

<file path=ppt/tags/tag6.xml><?xml version="1.0" encoding="utf-8"?>
<p:tagLst xmlns:p="http://schemas.openxmlformats.org/presentationml/2006/main">
  <p:tag name="KSO_WM_DIAGRAM_VIRTUALLY_FRAME" val="{&quot;height&quot;:178.25003937007872,&quot;left&quot;:12,&quot;top&quot;:120.875,&quot;width&quot;:571.25}"/>
</p:tagLst>
</file>

<file path=ppt/tags/tag60.xml><?xml version="1.0" encoding="utf-8"?>
<p:tagLst xmlns:p="http://schemas.openxmlformats.org/presentationml/2006/main">
  <p:tag name="KSO_WM_DIAGRAM_VIRTUALLY_FRAME" val="{&quot;height&quot;:306.175,&quot;left&quot;:-4.9,&quot;top&quot;:46.725,&quot;width&quot;:728.55}"/>
</p:tagLst>
</file>

<file path=ppt/tags/tag61.xml><?xml version="1.0" encoding="utf-8"?>
<p:tagLst xmlns:p="http://schemas.openxmlformats.org/presentationml/2006/main">
  <p:tag name="KSO_WM_DIAGRAM_VIRTUALLY_FRAME" val="{&quot;height&quot;:306.175,&quot;left&quot;:-4.9,&quot;top&quot;:46.725,&quot;width&quot;:728.55}"/>
</p:tagLst>
</file>

<file path=ppt/tags/tag62.xml><?xml version="1.0" encoding="utf-8"?>
<p:tagLst xmlns:p="http://schemas.openxmlformats.org/presentationml/2006/main">
  <p:tag name="KSO_WM_DIAGRAM_VIRTUALLY_FRAME" val="{&quot;height&quot;:306.175,&quot;left&quot;:-4.9,&quot;top&quot;:46.725,&quot;width&quot;:728.55}"/>
</p:tagLst>
</file>

<file path=ppt/tags/tag63.xml><?xml version="1.0" encoding="utf-8"?>
<p:tagLst xmlns:p="http://schemas.openxmlformats.org/presentationml/2006/main">
  <p:tag name="KSO_WM_DIAGRAM_VIRTUALLY_FRAME" val="{&quot;height&quot;:306.175,&quot;left&quot;:-4.9,&quot;top&quot;:46.725,&quot;width&quot;:728.55}"/>
</p:tagLst>
</file>

<file path=ppt/tags/tag64.xml><?xml version="1.0" encoding="utf-8"?>
<p:tagLst xmlns:p="http://schemas.openxmlformats.org/presentationml/2006/main">
  <p:tag name="KSO_WM_DIAGRAM_VIRTUALLY_FRAME" val="{&quot;height&quot;:306.175,&quot;left&quot;:-4.9,&quot;top&quot;:46.725,&quot;width&quot;:728.55}"/>
</p:tagLst>
</file>

<file path=ppt/tags/tag65.xml><?xml version="1.0" encoding="utf-8"?>
<p:tagLst xmlns:p="http://schemas.openxmlformats.org/presentationml/2006/main">
  <p:tag name="KSO_WM_DIAGRAM_VIRTUALLY_FRAME" val="{&quot;height&quot;:306.175,&quot;left&quot;:-4.9,&quot;top&quot;:46.725,&quot;width&quot;:728.55}"/>
</p:tagLst>
</file>

<file path=ppt/tags/tag66.xml><?xml version="1.0" encoding="utf-8"?>
<p:tagLst xmlns:p="http://schemas.openxmlformats.org/presentationml/2006/main">
  <p:tag name="KSO_WM_DIAGRAM_VIRTUALLY_FRAME" val="{&quot;height&quot;:306.175,&quot;left&quot;:-4.9,&quot;top&quot;:46.725,&quot;width&quot;:728.55}"/>
</p:tagLst>
</file>

<file path=ppt/tags/tag67.xml><?xml version="1.0" encoding="utf-8"?>
<p:tagLst xmlns:p="http://schemas.openxmlformats.org/presentationml/2006/main">
  <p:tag name="KSO_WM_DIAGRAM_VIRTUALLY_FRAME" val="{&quot;height&quot;:306.175,&quot;left&quot;:-4.9,&quot;top&quot;:46.725,&quot;width&quot;:728.55}"/>
</p:tagLst>
</file>

<file path=ppt/tags/tag68.xml><?xml version="1.0" encoding="utf-8"?>
<p:tagLst xmlns:p="http://schemas.openxmlformats.org/presentationml/2006/main">
  <p:tag name="KSO_WM_DIAGRAM_VIRTUALLY_FRAME" val="{&quot;height&quot;:306.175,&quot;left&quot;:-4.9,&quot;top&quot;:46.725,&quot;width&quot;:728.55}"/>
</p:tagLst>
</file>

<file path=ppt/tags/tag69.xml><?xml version="1.0" encoding="utf-8"?>
<p:tagLst xmlns:p="http://schemas.openxmlformats.org/presentationml/2006/main">
  <p:tag name="KSO_WM_DIAGRAM_VIRTUALLY_FRAME" val="{&quot;height&quot;:306.175,&quot;left&quot;:-4.9,&quot;top&quot;:46.725,&quot;width&quot;:728.55}"/>
</p:tagLst>
</file>

<file path=ppt/tags/tag7.xml><?xml version="1.0" encoding="utf-8"?>
<p:tagLst xmlns:p="http://schemas.openxmlformats.org/presentationml/2006/main">
  <p:tag name="KSO_WM_DIAGRAM_VIRTUALLY_FRAME" val="{&quot;height&quot;:178.25003937007872,&quot;left&quot;:12,&quot;top&quot;:120.875,&quot;width&quot;:571.25}"/>
</p:tagLst>
</file>

<file path=ppt/tags/tag70.xml><?xml version="1.0" encoding="utf-8"?>
<p:tagLst xmlns:p="http://schemas.openxmlformats.org/presentationml/2006/main">
  <p:tag name="KSO_WM_DIAGRAM_VIRTUALLY_FRAME" val="{&quot;height&quot;:306.175,&quot;left&quot;:-4.9,&quot;top&quot;:46.725,&quot;width&quot;:728.55}"/>
</p:tagLst>
</file>

<file path=ppt/tags/tag71.xml><?xml version="1.0" encoding="utf-8"?>
<p:tagLst xmlns:p="http://schemas.openxmlformats.org/presentationml/2006/main">
  <p:tag name="KSO_WM_DIAGRAM_VIRTUALLY_FRAME" val="{&quot;height&quot;:306.175,&quot;left&quot;:-4.9,&quot;top&quot;:46.725,&quot;width&quot;:728.55}"/>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PA" val="v4.1.3"/>
</p:tagLst>
</file>

<file path=ppt/tags/tag74.xml><?xml version="1.0" encoding="utf-8"?>
<p:tagLst xmlns:p="http://schemas.openxmlformats.org/presentationml/2006/main">
  <p:tag name="commondata" val="eyJoZGlkIjoiY2ZlMjAzOGY4NTdmOTQ5MGJlZWUxMmRhMGU0NTliMzkifQ=="/>
</p:tagLst>
</file>

<file path=ppt/tags/tag8.xml><?xml version="1.0" encoding="utf-8"?>
<p:tagLst xmlns:p="http://schemas.openxmlformats.org/presentationml/2006/main">
  <p:tag name="KSO_WM_DIAGRAM_VIRTUALLY_FRAME" val="{&quot;height&quot;:178.25003937007872,&quot;left&quot;:12,&quot;top&quot;:120.875,&quot;width&quot;:571.25}"/>
</p:tagLst>
</file>

<file path=ppt/tags/tag9.xml><?xml version="1.0" encoding="utf-8"?>
<p:tagLst xmlns:p="http://schemas.openxmlformats.org/presentationml/2006/main">
  <p:tag name="KSO_WM_DIAGRAM_VIRTUALLY_FRAME" val="{&quot;height&quot;:178.25003937007872,&quot;left&quot;:12,&quot;top&quot;:120.875,&quot;width&quot;:571.25}"/>
</p:tagLst>
</file>

<file path=ppt/theme/theme1.xml><?xml version="1.0" encoding="utf-8"?>
<a:theme xmlns:a="http://schemas.openxmlformats.org/drawingml/2006/main" name="第一PPT">
  <a:themeElements>
    <a:clrScheme name="自定义 263">
      <a:dk1>
        <a:sysClr val="windowText" lastClr="000000"/>
      </a:dk1>
      <a:lt1>
        <a:sysClr val="window" lastClr="FFFFFF"/>
      </a:lt1>
      <a:dk2>
        <a:srgbClr val="EEF2F5"/>
      </a:dk2>
      <a:lt2>
        <a:srgbClr val="E7E6E6"/>
      </a:lt2>
      <a:accent1>
        <a:srgbClr val="7397FB"/>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eua3zlzn">
      <a:majorFont>
        <a:latin typeface="印品黑体"/>
        <a:ea typeface="印品黑体"/>
        <a:cs typeface=""/>
      </a:majorFont>
      <a:minorFont>
        <a:latin typeface="印品黑体"/>
        <a:ea typeface="印品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ua3zlzn">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3736</Words>
  <Application>WPS 演示</Application>
  <PresentationFormat>全屏显示(16:9)</PresentationFormat>
  <Paragraphs>559</Paragraphs>
  <Slides>29</Slides>
  <Notes>3</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29</vt:i4>
      </vt:variant>
    </vt:vector>
  </HeadingPairs>
  <TitlesOfParts>
    <vt:vector size="48" baseType="lpstr">
      <vt:lpstr>Arial</vt:lpstr>
      <vt:lpstr>宋体</vt:lpstr>
      <vt:lpstr>Wingdings</vt:lpstr>
      <vt:lpstr>微软雅黑</vt:lpstr>
      <vt:lpstr>汉仪雅酷黑简</vt:lpstr>
      <vt:lpstr>方正小标宋简体</vt:lpstr>
      <vt:lpstr>仿宋_GB2312</vt:lpstr>
      <vt:lpstr>Arial</vt:lpstr>
      <vt:lpstr>印品黑体</vt:lpstr>
      <vt:lpstr>黑体</vt:lpstr>
      <vt:lpstr>Arial Unicode MS</vt:lpstr>
      <vt:lpstr>Calibri</vt:lpstr>
      <vt:lpstr>Wingdings</vt:lpstr>
      <vt:lpstr>Times New Roman</vt:lpstr>
      <vt:lpstr>思源黑体 1 Bold</vt:lpstr>
      <vt:lpstr>思源黑体-超粗体</vt:lpstr>
      <vt:lpstr>第一PPT</vt:lpstr>
      <vt:lpstr>自定义设计方案</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商务汇报</dc:title>
  <dc:creator>第一PPT</dc:creator>
  <cp:keywords>www.1ppt.com</cp:keywords>
  <dc:description>www.1ppt.com</dc:description>
  <cp:lastModifiedBy>荒姩</cp:lastModifiedBy>
  <cp:revision>254</cp:revision>
  <dcterms:created xsi:type="dcterms:W3CDTF">2020-01-28T04:26:00Z</dcterms:created>
  <dcterms:modified xsi:type="dcterms:W3CDTF">2024-06-25T07:01:21Z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1CFDB08F1318474990EEB01D6B07BC42_12</vt:lpwstr>
  </property>
  <property fmtid="{D5CDD505-2E9C-101B-9397-08002B2CF9AE}" pid="3" name="KSOProductBuildVer">
    <vt:lpwstr>2052-12.1.0.17140</vt:lpwstr>
  </property>
</Properties>
</file>